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Lst>
  <p:notesMasterIdLst>
    <p:notesMasterId r:id="rId27"/>
  </p:notesMasterIdLst>
  <p:sldIdLst>
    <p:sldId id="256" r:id="rId3"/>
    <p:sldId id="276" r:id="rId4"/>
    <p:sldId id="363" r:id="rId5"/>
    <p:sldId id="369" r:id="rId6"/>
    <p:sldId id="358" r:id="rId7"/>
    <p:sldId id="357" r:id="rId8"/>
    <p:sldId id="300" r:id="rId9"/>
    <p:sldId id="315" r:id="rId10"/>
    <p:sldId id="360" r:id="rId11"/>
    <p:sldId id="359" r:id="rId12"/>
    <p:sldId id="361" r:id="rId13"/>
    <p:sldId id="364" r:id="rId14"/>
    <p:sldId id="354" r:id="rId15"/>
    <p:sldId id="368" r:id="rId16"/>
    <p:sldId id="372" r:id="rId17"/>
    <p:sldId id="373" r:id="rId18"/>
    <p:sldId id="374" r:id="rId19"/>
    <p:sldId id="375" r:id="rId20"/>
    <p:sldId id="307" r:id="rId21"/>
    <p:sldId id="370" r:id="rId22"/>
    <p:sldId id="371" r:id="rId23"/>
    <p:sldId id="366" r:id="rId24"/>
    <p:sldId id="367" r:id="rId25"/>
    <p:sldId id="278" r:id="rId26"/>
  </p:sldIdLst>
  <p:sldSz cx="12192000" cy="6858000"/>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69BB"/>
    <a:srgbClr val="213B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333" autoAdjust="0"/>
  </p:normalViewPr>
  <p:slideViewPr>
    <p:cSldViewPr snapToGrid="0" showGuides="1">
      <p:cViewPr varScale="1">
        <p:scale>
          <a:sx n="77" d="100"/>
          <a:sy n="77" d="100"/>
        </p:scale>
        <p:origin x="1334" y="58"/>
      </p:cViewPr>
      <p:guideLst>
        <p:guide orient="horz" pos="2184"/>
        <p:guide pos="3840"/>
      </p:guideLst>
    </p:cSldViewPr>
  </p:slideViewPr>
  <p:notesTextViewPr>
    <p:cViewPr>
      <p:scale>
        <a:sx n="1" d="1"/>
        <a:sy n="1" d="1"/>
      </p:scale>
      <p:origin x="0" y="0"/>
    </p:cViewPr>
  </p:notesTextViewPr>
  <p:sorterViewPr showFormatting="0">
    <p:cViewPr>
      <p:scale>
        <a:sx n="124" d="100"/>
        <a:sy n="12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76BC997A-E06D-45E9-B2F1-87DA551E1474}" type="datetimeFigureOut">
              <a:rPr kumimoji="0" lang="en-IN" sz="1200" b="0" i="0" u="none" strike="noStrike" kern="1200" cap="none" spc="0" normalizeH="0" baseline="0" noProof="0">
                <a:ln>
                  <a:noFill/>
                </a:ln>
                <a:solidFill>
                  <a:schemeClr val="tx1"/>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en-IN" altLang="en-US" sz="1200" dirty="0"/>
              <a:t>‹#›</a:t>
            </a:fld>
            <a:endParaRPr lang="en-I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E4283CC-9442-4A03-8798-29009F5E0C6D}"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B355AC1-6344-49B2-B673-ECDE9B83CC2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BD30483-A246-427B-AE2A-BA2689E8B7CA}"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BF4A071-7001-4D49-B590-0CB6A94D3CB3}"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8533C74-E280-4DE1-BC7E-FD224B4CC98C}"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5F7FA41-1A43-4135-B40D-B84E090D99A5}"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1A7DE2B-11EE-4044-92CF-29789317039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E6AA310-33FD-4FEA-BC78-9C7734D76CCF}"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8153DDF-1E2A-4E58-8922-2C06215B8D6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CE9AA08-EA8E-4B94-A53A-A48642E3CCAC}"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61A810F-6FB2-467F-88A9-8DE2C2D7CC42}"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9AE690A-16F9-4EEF-8DE2-2CC2D992AFC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771D2C3-275C-4FB5-A743-7C0AD3D63C1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7182448-0AD6-440D-A2A9-A87026491813}"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E4283CC-9442-4A03-8798-29009F5E0C6D}"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89AE690A-16F9-4EEF-8DE2-2CC2D992AFC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C82E3A1-26F6-4779-9B5B-23C18B30229E}"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5214598-B041-4DA2-BC73-B8BADF8EA63E}"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69E51A9-3704-421B-B794-9D1D65140320}"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6A8A04-9DC0-4B68-A1E6-6870009388C0}"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4"/>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04BEA81-E55F-4F6D-BFD3-EFD991387F0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3"/>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CCE3F4-520D-40BA-8313-FE96B5866336}"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C82E3A1-26F6-4779-9B5B-23C18B30229E}"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3071B7F-3B94-4B40-8589-04499018AA68}"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B355AC1-6344-49B2-B673-ECDE9B83CC2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BD30483-A246-427B-AE2A-BA2689E8B7CA}"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8533C74-E280-4DE1-BC7E-FD224B4CC98C}"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E5F7FA41-1A43-4135-B40D-B84E090D99A5}"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1A7DE2B-11EE-4044-92CF-29789317039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E6AA310-33FD-4FEA-BC78-9C7734D76CCF}"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8153DDF-1E2A-4E58-8922-2C06215B8D67}"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CE9AA08-EA8E-4B94-A53A-A48642E3CCAC}"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8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61A810F-6FB2-467F-88A9-8DE2C2D7CC42}"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5214598-B041-4DA2-BC73-B8BADF8EA63E}"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9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771D2C3-275C-4FB5-A743-7C0AD3D63C1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bg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7182448-0AD6-440D-A2A9-A87026491813}"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4"/>
          <p:cNvSpPr>
            <a:spLocks noGrp="1"/>
          </p:cNvSpPr>
          <p:nvPr>
            <p:ph type="ftr" sz="quarter" idx="3"/>
          </p:nvPr>
        </p:nvSpPr>
        <p:spPr>
          <a:xfrm>
            <a:off x="4038600" y="6356350"/>
            <a:ext cx="4416425"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69E51A9-3704-421B-B794-9D1D65140320}"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6A8A04-9DC0-4B68-A1E6-6870009388C0}"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4"/>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04BEA81-E55F-4F6D-BFD3-EFD991387F01}"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3"/>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DCCE3F4-520D-40BA-8313-FE96B5866336}"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2"/>
          </p:nvPr>
        </p:nvSpPr>
        <p:spPr>
          <a:xfrm>
            <a:off x="838200" y="6356350"/>
            <a:ext cx="2743200" cy="365125"/>
          </a:xfrm>
          <a:prstGeom prst="rect">
            <a:avLst/>
          </a:prstGeom>
        </p:spPr>
        <p:txBody>
          <a:bodyPr vert="horz" lIns="91440" tIns="45720" rIns="91440" bIns="45720" rtlCol="0" anchor="ct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3071B7F-3B94-4B40-8589-04499018AA68}"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wrap="square" lIns="91440" tIns="45720" rIns="91440" bIns="45720" numCol="1" rtlCol="0" anchor="ctr" anchorCtr="0" compatLnSpc="1"/>
          <a:lstStyle/>
          <a:p>
            <a:pPr algn="r" eaLnBrk="1" hangingPunct="1">
              <a:buNone/>
            </a:pPr>
            <a:fld id="{9A0DB2DC-4C9A-4742-B13C-FB6460FD3503}" type="slidenum">
              <a:rPr lang="en-IN" altLang="en-US" dirty="0">
                <a:solidFill>
                  <a:srgbClr val="898989"/>
                </a:solidFill>
              </a:rPr>
              <a:t>‹#›</a:t>
            </a:fld>
            <a:endParaRPr lang="en-IN" altLang="en-US"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9AE690A-16F9-4EEF-8DE2-2CC2D992AFC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31" name="Picture 3"/>
          <p:cNvPicPr>
            <a:picLocks noChangeAspect="1"/>
          </p:cNvPicPr>
          <p:nvPr userDrawn="1"/>
        </p:nvPicPr>
        <p:blipFill>
          <a:blip r:embed="rId23"/>
          <a:stretch>
            <a:fillRect/>
          </a:stretch>
        </p:blipFill>
        <p:spPr>
          <a:xfrm>
            <a:off x="11142663" y="142875"/>
            <a:ext cx="854075" cy="774700"/>
          </a:xfrm>
          <a:prstGeom prst="rect">
            <a:avLst/>
          </a:prstGeom>
          <a:solidFill>
            <a:srgbClr val="FFFFFF"/>
          </a:solid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1027" name="Text Placeholder 2"/>
          <p:cNvSpPr>
            <a:spLocks noGrp="1"/>
          </p:cNvSpPr>
          <p:nvPr>
            <p:ph type="body" idx="1"/>
          </p:nvPr>
        </p:nvSpPr>
        <p:spPr>
          <a:xfrm>
            <a:off x="838200" y="1825625"/>
            <a:ext cx="10515600" cy="4351338"/>
          </a:xfrm>
          <a:prstGeom prst="rect">
            <a:avLst/>
          </a:prstGeom>
          <a:noFill/>
          <a:ln w="9525">
            <a:noFill/>
          </a:ln>
        </p:spPr>
        <p:txBody>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9AE690A-16F9-4EEF-8DE2-2CC2D992AFC9}" type="datetime1">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18-01-2024</a:t>
            </a:fld>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31" name="Picture 3"/>
          <p:cNvPicPr>
            <a:picLocks noChangeAspect="1"/>
          </p:cNvPicPr>
          <p:nvPr userDrawn="1"/>
        </p:nvPicPr>
        <p:blipFill>
          <a:blip r:embed="rId22"/>
          <a:stretch>
            <a:fillRect/>
          </a:stretch>
        </p:blipFill>
        <p:spPr>
          <a:xfrm>
            <a:off x="11142663" y="142875"/>
            <a:ext cx="854075" cy="774700"/>
          </a:xfrm>
          <a:prstGeom prst="rect">
            <a:avLst/>
          </a:prstGeom>
          <a:solidFill>
            <a:srgbClr val="FFFFFF"/>
          </a:solidFill>
          <a:ln w="9525">
            <a:noFill/>
          </a:ln>
        </p:spPr>
      </p:pic>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338" name="Title 7"/>
          <p:cNvSpPr>
            <a:spLocks noGrp="1" noChangeArrowheads="1"/>
          </p:cNvSpPr>
          <p:nvPr>
            <p:ph type="ctrTitle"/>
          </p:nvPr>
        </p:nvSpPr>
        <p:spPr>
          <a:xfrm>
            <a:off x="579428" y="136525"/>
            <a:ext cx="10523538" cy="2629628"/>
          </a:xfrm>
        </p:spPr>
        <p:txBody>
          <a:bodyPr vert="horz" wrap="square" lIns="91440" tIns="45720" rIns="91440" bIns="45720" numCol="1" rtlCol="0" anchor="b"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t> </a:t>
            </a: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br>
              <a:rPr kumimoji="0" lang="en-IN" altLang="en-US" sz="16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r>
              <a:rPr kumimoji="0" lang="en-IN" altLang="en-US" sz="3600" b="1" i="0" u="none" strike="noStrike" kern="1200" cap="none" spc="0" normalizeH="0" baseline="0" noProof="0" dirty="0">
                <a:ln>
                  <a:noFill/>
                </a:ln>
                <a:solidFill>
                  <a:schemeClr val="tx1"/>
                </a:solidFill>
                <a:effectLst/>
                <a:uLnTx/>
                <a:uFillTx/>
                <a:latin typeface="Goudy Old Style" panose="02020502050305020303" pitchFamily="18" charset="0"/>
              </a:rPr>
              <a:t>A MINI PROJECT  PRESENTATION </a:t>
            </a:r>
            <a:br>
              <a:rPr kumimoji="0" lang="en-IN" altLang="en-US" sz="3600" b="1" i="0" u="none" strike="noStrike" kern="1200" cap="none" spc="0" normalizeH="0" baseline="0" noProof="0" dirty="0">
                <a:ln>
                  <a:noFill/>
                </a:ln>
                <a:solidFill>
                  <a:schemeClr val="tx1"/>
                </a:solidFill>
                <a:effectLst/>
                <a:uLnTx/>
                <a:uFillTx/>
                <a:latin typeface="Goudy Old Style" panose="02020502050305020303" pitchFamily="18" charset="0"/>
              </a:rPr>
            </a:br>
            <a:r>
              <a:rPr kumimoji="0" lang="en-IN" altLang="en-US" sz="3600" b="1" i="0" u="none" strike="noStrike" kern="1200" cap="none" spc="0" normalizeH="0" baseline="0" noProof="0" dirty="0">
                <a:ln>
                  <a:noFill/>
                </a:ln>
                <a:solidFill>
                  <a:schemeClr val="tx1"/>
                </a:solidFill>
                <a:effectLst/>
                <a:uLnTx/>
                <a:uFillTx/>
                <a:latin typeface="Goudy Old Style" panose="02020502050305020303" pitchFamily="18" charset="0"/>
              </a:rPr>
              <a:t>ON</a:t>
            </a:r>
            <a:br>
              <a:rPr kumimoji="0" lang="en-IN" altLang="en-US" sz="40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r>
              <a:rPr kumimoji="0" lang="en-IN" altLang="en-US" sz="40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t>   </a:t>
            </a:r>
            <a:br>
              <a:rPr kumimoji="0" lang="en-IN" altLang="en-US" sz="40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r>
              <a:rPr lang="en-IN" altLang="en-US" sz="4000" b="1" dirty="0">
                <a:solidFill>
                  <a:srgbClr val="3B69BB"/>
                </a:solidFill>
                <a:latin typeface="Goudy Old Style" panose="02020502050305020303" pitchFamily="18" charset="0"/>
              </a:rPr>
              <a:t>DEEPFAKE DETECTION</a:t>
            </a:r>
            <a:br>
              <a:rPr kumimoji="0" lang="en-IN" altLang="en-US" sz="40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rPr>
            </a:br>
            <a:endParaRPr kumimoji="0" lang="en-IN" altLang="en-US" sz="4000" b="1" i="0" u="none" strike="noStrike" kern="1200" cap="none" spc="0" normalizeH="0" baseline="0" noProof="0" dirty="0">
              <a:ln>
                <a:noFill/>
              </a:ln>
              <a:solidFill>
                <a:schemeClr val="tx1"/>
              </a:solidFill>
              <a:effectLst/>
              <a:uLnTx/>
              <a:uFillTx/>
              <a:latin typeface="Algerian" panose="04020705040A02060702" pitchFamily="82" charset="0"/>
              <a:ea typeface="+mj-ea"/>
              <a:cs typeface="+mj-cs"/>
            </a:endParaRPr>
          </a:p>
        </p:txBody>
      </p:sp>
      <p:sp>
        <p:nvSpPr>
          <p:cNvPr id="14339" name="Subtitle 8"/>
          <p:cNvSpPr>
            <a:spLocks noGrp="1" noChangeArrowheads="1"/>
          </p:cNvSpPr>
          <p:nvPr>
            <p:ph type="subTitle" idx="1"/>
          </p:nvPr>
        </p:nvSpPr>
        <p:spPr>
          <a:xfrm>
            <a:off x="1389999" y="2259454"/>
            <a:ext cx="9318625" cy="4610351"/>
          </a:xfrm>
        </p:spPr>
        <p:txBody>
          <a:bodyPr vert="horz" wrap="square" lIns="91440" tIns="45720" rIns="91440" bIns="45720" numCol="1" rtlCol="0" anchor="t" anchorCtr="0" compatLnSpc="1">
            <a:normAutofit fontScale="25000" lnSpcReduction="20000"/>
          </a:bodyPr>
          <a:lstStyle/>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1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1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1600" b="0"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8000" b="1" i="0" u="none" strike="noStrike" kern="1200" cap="none" spc="0" normalizeH="0" baseline="0" noProof="0" dirty="0">
              <a:ln>
                <a:noFill/>
              </a:ln>
              <a:solidFill>
                <a:schemeClr val="tx1"/>
              </a:solidFill>
              <a:effectLst/>
              <a:uLnTx/>
              <a:uFillTx/>
              <a:latin typeface="+mn-lt"/>
              <a:ea typeface="+mn-ea"/>
              <a:cs typeface="+mn-cs"/>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6400" b="1" i="0" u="none" strike="noStrike" kern="1200" cap="none" spc="0" normalizeH="0" baseline="0" noProof="0" dirty="0">
                <a:ln>
                  <a:noFill/>
                </a:ln>
                <a:solidFill>
                  <a:schemeClr val="tx1"/>
                </a:solidFill>
                <a:effectLst/>
                <a:uLnTx/>
                <a:uFillTx/>
                <a:latin typeface="Goudy Old Style" panose="02020502050305020303" pitchFamily="18" charset="0"/>
              </a:rPr>
              <a:t>Under the Guidance </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6400" b="1" i="0" u="none" strike="noStrike" kern="1200" cap="none" spc="0" normalizeH="0" baseline="0" noProof="0" dirty="0">
                <a:ln>
                  <a:noFill/>
                </a:ln>
                <a:solidFill>
                  <a:schemeClr val="tx1"/>
                </a:solidFill>
                <a:effectLst/>
                <a:uLnTx/>
                <a:uFillTx/>
                <a:latin typeface="Goudy Old Style" panose="02020502050305020303" pitchFamily="18" charset="0"/>
              </a:rPr>
              <a:t>Of</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6400" b="1" i="0" u="none" strike="noStrike" kern="1200" cap="none" spc="0" normalizeH="0" baseline="0" noProof="0" dirty="0">
              <a:ln>
                <a:noFill/>
              </a:ln>
              <a:solidFill>
                <a:schemeClr val="tx1"/>
              </a:solidFill>
              <a:effectLst/>
              <a:uLnTx/>
              <a:uFillTx/>
              <a:latin typeface="Goudy Old Style" panose="02020502050305020303" pitchFamily="18" charset="0"/>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Prof. DHAMMJYOTI  V. DHAWASE</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BY</a:t>
            </a:r>
            <a:endParaRPr kumimoji="0" lang="en-IN" altLang="en-US" sz="40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Arial" panose="020B0604020202020204" pitchFamily="34" charset="0"/>
              <a:buNone/>
              <a:defRPr/>
            </a:pPr>
            <a:r>
              <a:rPr lang="en-IN" altLang="en-US" sz="8000" b="1" dirty="0">
                <a:latin typeface="Goudy Old Style" panose="02020502050305020303" pitchFamily="18" charset="0"/>
              </a:rPr>
              <a:t>Vaishnavi Yadav </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(A- </a:t>
            </a:r>
            <a:r>
              <a:rPr lang="en-IN" altLang="en-US" sz="8000" b="1" dirty="0">
                <a:latin typeface="Goudy Old Style" panose="02020502050305020303" pitchFamily="18" charset="0"/>
              </a:rPr>
              <a:t>2164191242007</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Arial" panose="020B0604020202020204" pitchFamily="34" charset="0"/>
              <a:buNone/>
              <a:defRPr/>
            </a:pPr>
            <a:r>
              <a:rPr lang="en-IN" altLang="en-US" sz="8000" b="1" dirty="0" err="1">
                <a:latin typeface="Goudy Old Style" panose="02020502050305020303" pitchFamily="18" charset="0"/>
              </a:rPr>
              <a:t>Prajyot</a:t>
            </a:r>
            <a:r>
              <a:rPr lang="en-IN" altLang="en-US" sz="8000" b="1" dirty="0">
                <a:latin typeface="Goudy Old Style" panose="02020502050305020303" pitchFamily="18" charset="0"/>
              </a:rPr>
              <a:t> </a:t>
            </a:r>
            <a:r>
              <a:rPr lang="en-IN" altLang="en-US" sz="8000" b="1" dirty="0" err="1">
                <a:latin typeface="Goudy Old Style" panose="02020502050305020303" pitchFamily="18" charset="0"/>
              </a:rPr>
              <a:t>Panmand</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 (A- </a:t>
            </a:r>
            <a:r>
              <a:rPr lang="en-IN" altLang="en-US" sz="8000" b="1" dirty="0">
                <a:latin typeface="Goudy Old Style" panose="02020502050305020303" pitchFamily="18" charset="0"/>
              </a:rPr>
              <a:t>2164191242008</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Arial" panose="020B0604020202020204" pitchFamily="34" charset="0"/>
              <a:buNone/>
              <a:defRPr/>
            </a:pPr>
            <a:r>
              <a:rPr lang="en-IN" altLang="en-US" sz="8000" b="1" dirty="0">
                <a:latin typeface="Goudy Old Style" panose="02020502050305020303" pitchFamily="18" charset="0"/>
              </a:rPr>
              <a:t>Paras Patil</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 (A- 2164191242013)</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Arial" panose="020B0604020202020204" pitchFamily="34" charset="0"/>
              <a:buNone/>
              <a:defRPr/>
            </a:pPr>
            <a:r>
              <a:rPr lang="en-IN" altLang="en-US" sz="8000" b="1" dirty="0">
                <a:latin typeface="Goudy Old Style" panose="02020502050305020303" pitchFamily="18" charset="0"/>
              </a:rPr>
              <a:t>Narendra Rathore</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 (A- </a:t>
            </a:r>
            <a:r>
              <a:rPr lang="en-IN" altLang="en-US" sz="8000" b="1" dirty="0">
                <a:latin typeface="Goudy Old Style" panose="02020502050305020303" pitchFamily="18" charset="0"/>
              </a:rPr>
              <a:t>2164191242019</a:t>
            </a:r>
            <a:r>
              <a:rPr kumimoji="0" lang="en-IN" altLang="en-US" sz="8000" b="1" i="0" u="none" strike="noStrike" kern="1200" cap="none" spc="0" normalizeH="0" baseline="0" noProof="0" dirty="0">
                <a:ln>
                  <a:noFill/>
                </a:ln>
                <a:solidFill>
                  <a:schemeClr val="tx1"/>
                </a:solidFill>
                <a:effectLst/>
                <a:uLnTx/>
                <a:uFillTx/>
                <a:latin typeface="Goudy Old Style" panose="02020502050305020303" pitchFamily="18" charset="0"/>
              </a:rPr>
              <a:t>) </a:t>
            </a:r>
          </a:p>
          <a:p>
            <a:pPr marL="0" marR="0" lvl="0" indent="0" algn="ct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rPr>
              <a:t> </a:t>
            </a:r>
          </a:p>
          <a:p>
            <a:pPr marL="0" marR="0" lvl="0" indent="0" algn="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r>
              <a:rPr kumimoji="0" lang="en-IN" altLang="en-US" sz="2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r" defTabSz="914400" rtl="0" eaLnBrk="1" fontAlgn="auto" latinLnBrk="0" hangingPunct="1">
              <a:lnSpc>
                <a:spcPct val="90000"/>
              </a:lnSpc>
              <a:spcBef>
                <a:spcPts val="1000"/>
              </a:spcBef>
              <a:spcAft>
                <a:spcPts val="0"/>
              </a:spcAft>
              <a:buClr>
                <a:schemeClr val="bg2">
                  <a:lumMod val="40000"/>
                  <a:lumOff val="60000"/>
                </a:schemeClr>
              </a:buClr>
              <a:buSzTx/>
              <a:buFont typeface="Wingdings 3" panose="05040102010807070707" pitchFamily="18" charset="2"/>
              <a:buNone/>
              <a:defRPr/>
            </a:pPr>
            <a:endParaRPr kumimoji="0" lang="en-IN" altLang="en-US"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23556" name="Slide Number Placeholder 4"/>
          <p:cNvSpPr txBox="1">
            <a:spLocks noGrp="1"/>
          </p:cNvSpPr>
          <p:nvPr>
            <p:ph type="sldNum" sz="quarter" idx="4"/>
          </p:nvPr>
        </p:nvSpPr>
        <p:spPr>
          <a:noFill/>
          <a:ln>
            <a:noFill/>
          </a:ln>
        </p:spPr>
        <p:txBody>
          <a:bodyPr anchor="ctr" anchorCtr="0"/>
          <a:lstStyle/>
          <a:p>
            <a:pPr marL="0" indent="0" algn="r" eaLnBrk="1" hangingPunct="1">
              <a:lnSpc>
                <a:spcPct val="100000"/>
              </a:lnSpc>
              <a:spcBef>
                <a:spcPct val="0"/>
              </a:spcBef>
              <a:buFontTx/>
              <a:buNone/>
            </a:pPr>
            <a:fld id="{9A0DB2DC-4C9A-4742-B13C-FB6460FD3503}" type="slidenum">
              <a:rPr lang="en-IN" altLang="en-US" sz="1200" dirty="0">
                <a:solidFill>
                  <a:srgbClr val="898989"/>
                </a:solidFill>
              </a:rPr>
              <a:t>1</a:t>
            </a:fld>
            <a:endParaRPr lang="en-IN" altLang="en-US" sz="1200" dirty="0">
              <a:solidFill>
                <a:srgbClr val="898989"/>
              </a:solidFill>
            </a:endParaRPr>
          </a:p>
        </p:txBody>
      </p:sp>
      <p:pic>
        <p:nvPicPr>
          <p:cNvPr id="3" name="Picture 2">
            <a:extLst>
              <a:ext uri="{FF2B5EF4-FFF2-40B4-BE49-F238E27FC236}">
                <a16:creationId xmlns:a16="http://schemas.microsoft.com/office/drawing/2014/main" id="{4934C6F2-9831-B3A3-84FF-18DA1DADEF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280342"/>
            <a:ext cx="3583584" cy="2589463"/>
          </a:xfrm>
          <a:prstGeom prst="rect">
            <a:avLst/>
          </a:prstGeom>
        </p:spPr>
      </p:pic>
      <p:pic>
        <p:nvPicPr>
          <p:cNvPr id="5" name="Picture 4">
            <a:extLst>
              <a:ext uri="{FF2B5EF4-FFF2-40B4-BE49-F238E27FC236}">
                <a16:creationId xmlns:a16="http://schemas.microsoft.com/office/drawing/2014/main" id="{2A262D1D-3DB0-0D84-84C9-76FF164F63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182" y="4109013"/>
            <a:ext cx="3380818" cy="2766351"/>
          </a:xfrm>
          <a:prstGeom prst="rect">
            <a:avLst/>
          </a:prstGeom>
        </p:spPr>
      </p:pic>
      <p:pic>
        <p:nvPicPr>
          <p:cNvPr id="7" name="Picture 6">
            <a:extLst>
              <a:ext uri="{FF2B5EF4-FFF2-40B4-BE49-F238E27FC236}">
                <a16:creationId xmlns:a16="http://schemas.microsoft.com/office/drawing/2014/main" id="{0A30B2DC-07FB-269F-84A1-EE87753092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451339"/>
            <a:ext cx="3056965" cy="2486844"/>
          </a:xfrm>
          <a:prstGeom prst="rect">
            <a:avLst/>
          </a:prstGeom>
        </p:spPr>
      </p:pic>
      <p:pic>
        <p:nvPicPr>
          <p:cNvPr id="9" name="Picture 8">
            <a:extLst>
              <a:ext uri="{FF2B5EF4-FFF2-40B4-BE49-F238E27FC236}">
                <a16:creationId xmlns:a16="http://schemas.microsoft.com/office/drawing/2014/main" id="{F2F5B7BC-D441-9D08-DF89-4B24D8972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2635" y="1772789"/>
            <a:ext cx="3209365" cy="2319059"/>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C82F1-C79F-C512-DC67-262E263E34B3}"/>
              </a:ext>
            </a:extLst>
          </p:cNvPr>
          <p:cNvSpPr>
            <a:spLocks noGrp="1"/>
          </p:cNvSpPr>
          <p:nvPr>
            <p:ph type="title"/>
          </p:nvPr>
        </p:nvSpPr>
        <p:spPr>
          <a:xfrm>
            <a:off x="838200" y="365125"/>
            <a:ext cx="10515600" cy="734873"/>
          </a:xfrm>
        </p:spPr>
        <p:txBody>
          <a:bodyPr/>
          <a:lstStyle/>
          <a:p>
            <a:r>
              <a:rPr lang="en-IN" b="1" dirty="0">
                <a:latin typeface="Goudy Old Style" panose="02020502050305020303" pitchFamily="18" charset="0"/>
              </a:rPr>
              <a:t>System architecture and overview</a:t>
            </a:r>
          </a:p>
        </p:txBody>
      </p:sp>
      <p:pic>
        <p:nvPicPr>
          <p:cNvPr id="6" name="Content Placeholder 5">
            <a:extLst>
              <a:ext uri="{FF2B5EF4-FFF2-40B4-BE49-F238E27FC236}">
                <a16:creationId xmlns:a16="http://schemas.microsoft.com/office/drawing/2014/main" id="{538EDA3E-2967-A9D8-5DF7-06783D00F85D}"/>
              </a:ext>
            </a:extLst>
          </p:cNvPr>
          <p:cNvPicPr>
            <a:picLocks noGrp="1" noChangeAspect="1"/>
          </p:cNvPicPr>
          <p:nvPr>
            <p:ph idx="1"/>
          </p:nvPr>
        </p:nvPicPr>
        <p:blipFill>
          <a:blip r:embed="rId2"/>
          <a:stretch>
            <a:fillRect/>
          </a:stretch>
        </p:blipFill>
        <p:spPr>
          <a:xfrm>
            <a:off x="2419110" y="1099998"/>
            <a:ext cx="6434174" cy="5076965"/>
          </a:xfrm>
          <a:prstGeom prst="rect">
            <a:avLst/>
          </a:prstGeom>
        </p:spPr>
      </p:pic>
      <p:sp>
        <p:nvSpPr>
          <p:cNvPr id="4" name="Footer Placeholder 3">
            <a:extLst>
              <a:ext uri="{FF2B5EF4-FFF2-40B4-BE49-F238E27FC236}">
                <a16:creationId xmlns:a16="http://schemas.microsoft.com/office/drawing/2014/main" id="{7A5C8EC7-329B-BE1B-3F64-FF7DCA0F985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B2BF1B65-95D9-3CAD-34E9-EBA0E6C794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6788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5446-E5A9-06D9-82B7-574F81435ED8}"/>
              </a:ext>
            </a:extLst>
          </p:cNvPr>
          <p:cNvSpPr>
            <a:spLocks noGrp="1"/>
          </p:cNvSpPr>
          <p:nvPr>
            <p:ph type="title"/>
          </p:nvPr>
        </p:nvSpPr>
        <p:spPr>
          <a:xfrm>
            <a:off x="838200" y="365126"/>
            <a:ext cx="10515600" cy="898358"/>
          </a:xfrm>
        </p:spPr>
        <p:txBody>
          <a:bodyPr/>
          <a:lstStyle/>
          <a:p>
            <a:r>
              <a:rPr lang="en-IN" b="1" dirty="0">
                <a:latin typeface="Goudy Old Style" panose="02020502050305020303" pitchFamily="18" charset="0"/>
              </a:rPr>
              <a:t>Pre-processing</a:t>
            </a:r>
          </a:p>
        </p:txBody>
      </p:sp>
      <p:sp>
        <p:nvSpPr>
          <p:cNvPr id="3" name="Content Placeholder 2">
            <a:extLst>
              <a:ext uri="{FF2B5EF4-FFF2-40B4-BE49-F238E27FC236}">
                <a16:creationId xmlns:a16="http://schemas.microsoft.com/office/drawing/2014/main" id="{9A752468-0482-AD65-AA2C-1B4220156591}"/>
              </a:ext>
            </a:extLst>
          </p:cNvPr>
          <p:cNvSpPr>
            <a:spLocks noGrp="1"/>
          </p:cNvSpPr>
          <p:nvPr>
            <p:ph idx="1"/>
          </p:nvPr>
        </p:nvSpPr>
        <p:spPr>
          <a:xfrm>
            <a:off x="838201" y="1825625"/>
            <a:ext cx="4370408" cy="4351338"/>
          </a:xfrm>
        </p:spPr>
        <p:txBody>
          <a:bodyPr/>
          <a:lstStyle/>
          <a:p>
            <a:pPr marL="514350" indent="-514350">
              <a:buFont typeface="+mj-lt"/>
              <a:buAutoNum type="arabicPeriod"/>
            </a:pPr>
            <a:r>
              <a:rPr lang="en-IN" dirty="0">
                <a:latin typeface="Goudy Old Style" panose="02020502050305020303" pitchFamily="18" charset="0"/>
              </a:rPr>
              <a:t>Split video into frames</a:t>
            </a:r>
          </a:p>
          <a:p>
            <a:pPr marL="514350" indent="-514350">
              <a:buFont typeface="+mj-lt"/>
              <a:buAutoNum type="arabicPeriod"/>
            </a:pPr>
            <a:r>
              <a:rPr lang="en-IN" dirty="0">
                <a:latin typeface="Goudy Old Style" panose="02020502050305020303" pitchFamily="18" charset="0"/>
              </a:rPr>
              <a:t>Face detection</a:t>
            </a:r>
          </a:p>
          <a:p>
            <a:pPr marL="514350" indent="-514350">
              <a:buFont typeface="+mj-lt"/>
              <a:buAutoNum type="arabicPeriod"/>
            </a:pPr>
            <a:r>
              <a:rPr lang="en-IN" dirty="0">
                <a:latin typeface="Goudy Old Style" panose="02020502050305020303" pitchFamily="18" charset="0"/>
              </a:rPr>
              <a:t>Cropping face</a:t>
            </a:r>
          </a:p>
          <a:p>
            <a:pPr marL="514350" indent="-514350">
              <a:buFont typeface="+mj-lt"/>
              <a:buAutoNum type="arabicPeriod"/>
            </a:pPr>
            <a:r>
              <a:rPr lang="en-IN" dirty="0">
                <a:latin typeface="Goudy Old Style" panose="02020502050305020303" pitchFamily="18" charset="0"/>
              </a:rPr>
              <a:t>Creating new face cropped video</a:t>
            </a:r>
          </a:p>
          <a:p>
            <a:pPr marL="514350" indent="-514350">
              <a:buFont typeface="+mj-lt"/>
              <a:buAutoNum type="arabicPeriod"/>
            </a:pPr>
            <a:r>
              <a:rPr lang="en-IN" dirty="0">
                <a:latin typeface="Goudy Old Style" panose="02020502050305020303" pitchFamily="18" charset="0"/>
              </a:rPr>
              <a:t>Saving the face cropped video</a:t>
            </a:r>
          </a:p>
        </p:txBody>
      </p:sp>
      <p:sp>
        <p:nvSpPr>
          <p:cNvPr id="4" name="Footer Placeholder 3">
            <a:extLst>
              <a:ext uri="{FF2B5EF4-FFF2-40B4-BE49-F238E27FC236}">
                <a16:creationId xmlns:a16="http://schemas.microsoft.com/office/drawing/2014/main" id="{2EF794F6-E92F-5092-538B-9796675C4C6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C098B7AD-FA89-D3D3-C595-ECDBD28101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a:extLst>
              <a:ext uri="{FF2B5EF4-FFF2-40B4-BE49-F238E27FC236}">
                <a16:creationId xmlns:a16="http://schemas.microsoft.com/office/drawing/2014/main" id="{65221847-2AAA-6345-7D42-06B801C32361}"/>
              </a:ext>
            </a:extLst>
          </p:cNvPr>
          <p:cNvPicPr>
            <a:picLocks noChangeAspect="1"/>
          </p:cNvPicPr>
          <p:nvPr/>
        </p:nvPicPr>
        <p:blipFill>
          <a:blip r:embed="rId2"/>
          <a:stretch>
            <a:fillRect/>
          </a:stretch>
        </p:blipFill>
        <p:spPr>
          <a:xfrm>
            <a:off x="5984111" y="914400"/>
            <a:ext cx="5254907" cy="5262563"/>
          </a:xfrm>
          <a:prstGeom prst="rect">
            <a:avLst/>
          </a:prstGeom>
        </p:spPr>
      </p:pic>
    </p:spTree>
    <p:extLst>
      <p:ext uri="{BB962C8B-B14F-4D97-AF65-F5344CB8AC3E}">
        <p14:creationId xmlns:p14="http://schemas.microsoft.com/office/powerpoint/2010/main" val="3787975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6BF5-FB6C-D094-16F7-7963576EE651}"/>
              </a:ext>
            </a:extLst>
          </p:cNvPr>
          <p:cNvSpPr>
            <a:spLocks noGrp="1"/>
          </p:cNvSpPr>
          <p:nvPr>
            <p:ph type="title"/>
          </p:nvPr>
        </p:nvSpPr>
        <p:spPr>
          <a:xfrm>
            <a:off x="839789" y="457200"/>
            <a:ext cx="2071052" cy="1600200"/>
          </a:xfrm>
        </p:spPr>
        <p:txBody>
          <a:bodyPr/>
          <a:lstStyle/>
          <a:p>
            <a:r>
              <a:rPr lang="en-IN" b="1" dirty="0">
                <a:latin typeface="Goudy Old Style" panose="02020502050305020303" pitchFamily="18" charset="0"/>
              </a:rPr>
              <a:t>Training Workflow</a:t>
            </a:r>
          </a:p>
        </p:txBody>
      </p:sp>
      <p:sp>
        <p:nvSpPr>
          <p:cNvPr id="4" name="Text Placeholder 3">
            <a:extLst>
              <a:ext uri="{FF2B5EF4-FFF2-40B4-BE49-F238E27FC236}">
                <a16:creationId xmlns:a16="http://schemas.microsoft.com/office/drawing/2014/main" id="{357CCBF6-1294-181E-D2B6-8F0CAA9E3036}"/>
              </a:ext>
            </a:extLst>
          </p:cNvPr>
          <p:cNvSpPr>
            <a:spLocks noGrp="1"/>
          </p:cNvSpPr>
          <p:nvPr>
            <p:ph type="body" sz="half" idx="2"/>
          </p:nvPr>
        </p:nvSpPr>
        <p:spPr>
          <a:xfrm>
            <a:off x="839788" y="2057400"/>
            <a:ext cx="2071053" cy="3811588"/>
          </a:xfrm>
        </p:spPr>
        <p:txBody>
          <a:bodyPr/>
          <a:lstStyle/>
          <a:p>
            <a:endParaRPr lang="en-IN" dirty="0"/>
          </a:p>
        </p:txBody>
      </p:sp>
      <p:pic>
        <p:nvPicPr>
          <p:cNvPr id="7" name="Picture 6">
            <a:extLst>
              <a:ext uri="{FF2B5EF4-FFF2-40B4-BE49-F238E27FC236}">
                <a16:creationId xmlns:a16="http://schemas.microsoft.com/office/drawing/2014/main" id="{0B8A32A0-5AC4-4CB7-952E-EA92821DC76D}"/>
              </a:ext>
            </a:extLst>
          </p:cNvPr>
          <p:cNvPicPr>
            <a:picLocks noChangeAspect="1"/>
          </p:cNvPicPr>
          <p:nvPr/>
        </p:nvPicPr>
        <p:blipFill>
          <a:blip r:embed="rId2"/>
          <a:stretch>
            <a:fillRect/>
          </a:stretch>
        </p:blipFill>
        <p:spPr>
          <a:xfrm>
            <a:off x="4483607" y="0"/>
            <a:ext cx="5071873" cy="6858000"/>
          </a:xfrm>
          <a:prstGeom prst="rect">
            <a:avLst/>
          </a:prstGeom>
        </p:spPr>
      </p:pic>
    </p:spTree>
    <p:extLst>
      <p:ext uri="{BB962C8B-B14F-4D97-AF65-F5344CB8AC3E}">
        <p14:creationId xmlns:p14="http://schemas.microsoft.com/office/powerpoint/2010/main" val="3641279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517525" y="234633"/>
            <a:ext cx="10515600" cy="874712"/>
          </a:xfrm>
        </p:spPr>
        <p:txBody>
          <a:bodyPr vert="horz" wrap="square" lIns="91440" tIns="45720" rIns="91440" bIns="45720" anchor="ctr" anchorCtr="0"/>
          <a:lstStyle/>
          <a:p>
            <a:pPr algn="ctr" eaLnBrk="1" hangingPunct="1"/>
            <a:r>
              <a:rPr lang="en-US" altLang="en-US" sz="4000" b="1" dirty="0">
                <a:latin typeface="Goudy Old Style" panose="02020502050305020303" pitchFamily="18" charset="0"/>
              </a:rPr>
              <a:t>APPLICATIONS</a:t>
            </a:r>
            <a:endParaRPr lang="en-IN" altLang="en-US" sz="4000" b="1" dirty="0">
              <a:latin typeface="Goudy Old Style" panose="02020502050305020303" pitchFamily="18" charset="0"/>
            </a:endParaRPr>
          </a:p>
        </p:txBody>
      </p:sp>
      <p:sp>
        <p:nvSpPr>
          <p:cNvPr id="58371" name="Content Placeholder 2"/>
          <p:cNvSpPr>
            <a:spLocks noGrp="1"/>
          </p:cNvSpPr>
          <p:nvPr>
            <p:ph idx="1"/>
          </p:nvPr>
        </p:nvSpPr>
        <p:spPr>
          <a:xfrm>
            <a:off x="517525" y="1271270"/>
            <a:ext cx="10899775" cy="5213350"/>
          </a:xfrm>
        </p:spPr>
        <p:txBody>
          <a:bodyPr vert="horz" wrap="square" lIns="91440" tIns="45720" rIns="91440" bIns="45720" anchor="t" anchorCtr="0"/>
          <a:lstStyle/>
          <a:p>
            <a:pPr algn="just" eaLnBrk="1" hangingPunct="1"/>
            <a:r>
              <a:rPr lang="en-US" altLang="en-US" sz="2400" b="1" dirty="0">
                <a:latin typeface="Goudy Old Style" panose="02020502050305020303" pitchFamily="18" charset="0"/>
              </a:rPr>
              <a:t>Media Integrity: </a:t>
            </a:r>
            <a:r>
              <a:rPr lang="en-US" altLang="en-US" sz="2400" dirty="0">
                <a:latin typeface="Goudy Old Style" panose="02020502050305020303" pitchFamily="18" charset="0"/>
              </a:rPr>
              <a:t>Deepfake detection can be used to preserve the integrity of media content, such as identifying and flagging deepfake videos to prevent the spread of misinformation and fake news</a:t>
            </a:r>
          </a:p>
          <a:p>
            <a:pPr algn="just" eaLnBrk="1" hangingPunct="1"/>
            <a:r>
              <a:rPr lang="en-US" altLang="en-US" sz="2400" b="1" dirty="0">
                <a:latin typeface="Goudy Old Style" panose="02020502050305020303" pitchFamily="18" charset="0"/>
              </a:rPr>
              <a:t>Forensic Analysis: </a:t>
            </a:r>
            <a:r>
              <a:rPr lang="en-US" altLang="en-US" sz="2400" dirty="0">
                <a:latin typeface="Goudy Old Style" panose="02020502050305020303" pitchFamily="18" charset="0"/>
              </a:rPr>
              <a:t>In forensic investigations, deepfake detection can help in authenticating digital evidence by identifying manipulated or synthetic media</a:t>
            </a:r>
          </a:p>
          <a:p>
            <a:pPr algn="just" eaLnBrk="1" hangingPunct="1"/>
            <a:r>
              <a:rPr lang="en-US" altLang="en-US" sz="2400" b="1" dirty="0">
                <a:latin typeface="Goudy Old Style" panose="02020502050305020303" pitchFamily="18" charset="0"/>
              </a:rPr>
              <a:t>Security and Privacy: </a:t>
            </a:r>
            <a:r>
              <a:rPr lang="en-US" altLang="en-US" sz="2400" dirty="0">
                <a:latin typeface="Goudy Old Style" panose="02020502050305020303" pitchFamily="18" charset="0"/>
              </a:rPr>
              <a:t>Deepfake detection technologies can be employed to safeguard individuals' privacy and prevent potential misuse of manipulated videos for extortion or defamation</a:t>
            </a:r>
          </a:p>
          <a:p>
            <a:pPr algn="just" eaLnBrk="1" hangingPunct="1"/>
            <a:r>
              <a:rPr lang="en-US" altLang="en-US" sz="2400" b="1" dirty="0">
                <a:latin typeface="Goudy Old Style" panose="02020502050305020303" pitchFamily="18" charset="0"/>
              </a:rPr>
              <a:t>Regulatory Compliance</a:t>
            </a:r>
            <a:r>
              <a:rPr lang="en-US" altLang="en-US" sz="2400" dirty="0">
                <a:latin typeface="Goudy Old Style" panose="02020502050305020303" pitchFamily="18" charset="0"/>
              </a:rPr>
              <a:t>: In the context of content moderation and regulatory compliance, deepfake detection can assist platforms and organizations in identifying and removing illicit or harmful deepfake content</a:t>
            </a:r>
          </a:p>
        </p:txBody>
      </p:sp>
      <p:sp>
        <p:nvSpPr>
          <p:cNvPr id="4" name="Footer Placeholder 3"/>
          <p:cNvSpPr txBox="1">
            <a:spLocks noGrp="1"/>
          </p:cNvSpPr>
          <p:nvPr>
            <p:ph type="ftr" sz="quarter" idx="11"/>
          </p:nvPr>
        </p:nvSpPr>
        <p:spPr>
          <a:xfrm>
            <a:off x="3438525" y="6356350"/>
            <a:ext cx="3859213" cy="304800"/>
          </a:xfrm>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rPr>
              <a:t>26</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6E810-3068-4EEA-135C-5BBCDC5DC565}"/>
              </a:ext>
            </a:extLst>
          </p:cNvPr>
          <p:cNvSpPr>
            <a:spLocks noGrp="1"/>
          </p:cNvSpPr>
          <p:nvPr>
            <p:ph type="title"/>
          </p:nvPr>
        </p:nvSpPr>
        <p:spPr>
          <a:xfrm>
            <a:off x="838200" y="365126"/>
            <a:ext cx="9662160" cy="578866"/>
          </a:xfrm>
        </p:spPr>
        <p:txBody>
          <a:bodyPr/>
          <a:lstStyle/>
          <a:p>
            <a:r>
              <a:rPr lang="en-IN" b="1" dirty="0">
                <a:latin typeface="Goudy Old Style" panose="02020502050305020303" pitchFamily="18" charset="0"/>
              </a:rPr>
              <a:t>CONCLUSION</a:t>
            </a:r>
          </a:p>
        </p:txBody>
      </p:sp>
      <p:sp>
        <p:nvSpPr>
          <p:cNvPr id="3" name="Content Placeholder 2">
            <a:extLst>
              <a:ext uri="{FF2B5EF4-FFF2-40B4-BE49-F238E27FC236}">
                <a16:creationId xmlns:a16="http://schemas.microsoft.com/office/drawing/2014/main" id="{5E08FE86-E0D4-147C-0873-909EB7D0559B}"/>
              </a:ext>
            </a:extLst>
          </p:cNvPr>
          <p:cNvSpPr>
            <a:spLocks noGrp="1"/>
          </p:cNvSpPr>
          <p:nvPr>
            <p:ph idx="1"/>
          </p:nvPr>
        </p:nvSpPr>
        <p:spPr>
          <a:xfrm>
            <a:off x="533400" y="1302337"/>
            <a:ext cx="5779509" cy="4979829"/>
          </a:xfrm>
        </p:spPr>
        <p:txBody>
          <a:bodyPr/>
          <a:lstStyle/>
          <a:p>
            <a:pPr marL="0" indent="0">
              <a:buNone/>
            </a:pPr>
            <a:r>
              <a:rPr lang="en-US" sz="2400" dirty="0">
                <a:latin typeface="Goudy Old Style" panose="02020502050305020303" pitchFamily="18" charset="0"/>
              </a:rPr>
              <a:t>In conclusion, deepfake detection is a crucial technology that can be used to preserve the integrity of media content, authenticate digital evidence, safeguard individuals' privacy, and assist platforms and organizations in identifying and removing illicit or harmful deepfake content. With the proliferation of synthetic media, deepfake detection has become increasingly important in addressing the challenges posed by the spread of misinformation and fake news. Machine learning algorithms are commonly used in deepfake detection, and ongoing research is focused on improving the accuracy and efficiency of these algorithms</a:t>
            </a:r>
            <a:endParaRPr lang="en-IN" sz="2400" dirty="0">
              <a:latin typeface="Goudy Old Style" panose="02020502050305020303" pitchFamily="18" charset="0"/>
            </a:endParaRPr>
          </a:p>
        </p:txBody>
      </p:sp>
      <p:sp>
        <p:nvSpPr>
          <p:cNvPr id="4" name="Footer Placeholder 3">
            <a:extLst>
              <a:ext uri="{FF2B5EF4-FFF2-40B4-BE49-F238E27FC236}">
                <a16:creationId xmlns:a16="http://schemas.microsoft.com/office/drawing/2014/main" id="{0533BDBF-B7F4-4D9C-E979-63754FCD22D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BAB94AAD-49D9-0C6C-CD41-2507C07156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a:extLst>
              <a:ext uri="{FF2B5EF4-FFF2-40B4-BE49-F238E27FC236}">
                <a16:creationId xmlns:a16="http://schemas.microsoft.com/office/drawing/2014/main" id="{DFE48AA4-4127-32BC-FA0D-CA33FA88C9C2}"/>
              </a:ext>
            </a:extLst>
          </p:cNvPr>
          <p:cNvPicPr>
            <a:picLocks noChangeAspect="1"/>
          </p:cNvPicPr>
          <p:nvPr/>
        </p:nvPicPr>
        <p:blipFill>
          <a:blip r:embed="rId2"/>
          <a:stretch>
            <a:fillRect/>
          </a:stretch>
        </p:blipFill>
        <p:spPr>
          <a:xfrm>
            <a:off x="6492240" y="1408001"/>
            <a:ext cx="5398509" cy="4041998"/>
          </a:xfrm>
          <a:prstGeom prst="rect">
            <a:avLst/>
          </a:prstGeom>
        </p:spPr>
      </p:pic>
    </p:spTree>
    <p:extLst>
      <p:ext uri="{BB962C8B-B14F-4D97-AF65-F5344CB8AC3E}">
        <p14:creationId xmlns:p14="http://schemas.microsoft.com/office/powerpoint/2010/main" val="1515801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F60B3-FC9F-F0DD-A84B-0B1207075443}"/>
              </a:ext>
            </a:extLst>
          </p:cNvPr>
          <p:cNvSpPr>
            <a:spLocks noGrp="1"/>
          </p:cNvSpPr>
          <p:nvPr>
            <p:ph type="title"/>
          </p:nvPr>
        </p:nvSpPr>
        <p:spPr/>
        <p:txBody>
          <a:bodyPr/>
          <a:lstStyle/>
          <a:p>
            <a:r>
              <a:rPr lang="en-IN" b="1" dirty="0">
                <a:latin typeface="Goudy Old Style" panose="02020502050305020303" pitchFamily="18" charset="0"/>
              </a:rPr>
              <a:t>FUTURE SCOPE</a:t>
            </a:r>
          </a:p>
        </p:txBody>
      </p:sp>
      <p:sp>
        <p:nvSpPr>
          <p:cNvPr id="3" name="Content Placeholder 2">
            <a:extLst>
              <a:ext uri="{FF2B5EF4-FFF2-40B4-BE49-F238E27FC236}">
                <a16:creationId xmlns:a16="http://schemas.microsoft.com/office/drawing/2014/main" id="{397C8DC8-1E6D-374D-DAD3-72E3F0C4BC73}"/>
              </a:ext>
            </a:extLst>
          </p:cNvPr>
          <p:cNvSpPr>
            <a:spLocks noGrp="1"/>
          </p:cNvSpPr>
          <p:nvPr>
            <p:ph idx="1"/>
          </p:nvPr>
        </p:nvSpPr>
        <p:spPr/>
        <p:txBody>
          <a:bodyPr/>
          <a:lstStyle/>
          <a:p>
            <a:pPr marL="0" indent="0">
              <a:buNone/>
            </a:pPr>
            <a:r>
              <a:rPr lang="en-US" dirty="0">
                <a:latin typeface="Goudy Old Style" panose="02020502050305020303" pitchFamily="18" charset="0"/>
              </a:rPr>
              <a:t>There is always a scope for enhancements in any developed system, especially when the project build using latest trending technology and has a good scope in future. </a:t>
            </a:r>
          </a:p>
          <a:p>
            <a:r>
              <a:rPr lang="en-US" dirty="0">
                <a:latin typeface="Goudy Old Style" panose="02020502050305020303" pitchFamily="18" charset="0"/>
              </a:rPr>
              <a:t>Web based platform can be upscaled to a browser plugin for ease of access to the user.</a:t>
            </a:r>
          </a:p>
          <a:p>
            <a:r>
              <a:rPr lang="en-US" dirty="0">
                <a:latin typeface="Goudy Old Style" panose="02020502050305020303" pitchFamily="18" charset="0"/>
              </a:rPr>
              <a:t>Currently only Face Deep Fakes are being detected by the algorithm, but the algorithm can be enhanced in detecting full body deep fakes.</a:t>
            </a:r>
            <a:endParaRPr lang="en-IN" dirty="0">
              <a:latin typeface="Goudy Old Style" panose="02020502050305020303" pitchFamily="18" charset="0"/>
            </a:endParaRPr>
          </a:p>
        </p:txBody>
      </p:sp>
      <p:sp>
        <p:nvSpPr>
          <p:cNvPr id="4" name="Footer Placeholder 3">
            <a:extLst>
              <a:ext uri="{FF2B5EF4-FFF2-40B4-BE49-F238E27FC236}">
                <a16:creationId xmlns:a16="http://schemas.microsoft.com/office/drawing/2014/main" id="{5FE6EBF1-01F2-B5CB-C536-62A17B8CA20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4F15E11C-3857-0A2C-A842-D3E7F8D9031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84312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91E71-B0B8-5609-82A5-0458BD20C722}"/>
              </a:ext>
            </a:extLst>
          </p:cNvPr>
          <p:cNvSpPr>
            <a:spLocks noGrp="1"/>
          </p:cNvSpPr>
          <p:nvPr>
            <p:ph type="title"/>
          </p:nvPr>
        </p:nvSpPr>
        <p:spPr>
          <a:xfrm>
            <a:off x="838200" y="365126"/>
            <a:ext cx="10515600" cy="767936"/>
          </a:xfrm>
        </p:spPr>
        <p:txBody>
          <a:bodyPr/>
          <a:lstStyle/>
          <a:p>
            <a:r>
              <a:rPr lang="en-IN" b="1" dirty="0">
                <a:latin typeface="Goudy Old Style" panose="02020502050305020303" pitchFamily="18" charset="0"/>
              </a:rPr>
              <a:t>OUTPUT</a:t>
            </a:r>
          </a:p>
        </p:txBody>
      </p:sp>
      <p:pic>
        <p:nvPicPr>
          <p:cNvPr id="7" name="Content Placeholder 6">
            <a:extLst>
              <a:ext uri="{FF2B5EF4-FFF2-40B4-BE49-F238E27FC236}">
                <a16:creationId xmlns:a16="http://schemas.microsoft.com/office/drawing/2014/main" id="{CCFA5B29-D038-3DC5-7DBD-6AC75080D4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192" y="1133475"/>
            <a:ext cx="10345616" cy="5043488"/>
          </a:xfrm>
        </p:spPr>
      </p:pic>
      <p:sp>
        <p:nvSpPr>
          <p:cNvPr id="4" name="Footer Placeholder 3">
            <a:extLst>
              <a:ext uri="{FF2B5EF4-FFF2-40B4-BE49-F238E27FC236}">
                <a16:creationId xmlns:a16="http://schemas.microsoft.com/office/drawing/2014/main" id="{4E0C48EA-DC04-2227-9E1E-4BCB539553C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70676C7E-69BE-B26B-BE56-26E1B64550A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363282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4E8532E-C467-5E03-4DF9-22E8E68A7B8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31488"/>
            <a:ext cx="5181600" cy="2995023"/>
          </a:xfrm>
        </p:spPr>
      </p:pic>
      <p:pic>
        <p:nvPicPr>
          <p:cNvPr id="8" name="Content Placeholder 7">
            <a:extLst>
              <a:ext uri="{FF2B5EF4-FFF2-40B4-BE49-F238E27FC236}">
                <a16:creationId xmlns:a16="http://schemas.microsoft.com/office/drawing/2014/main" id="{A59C7FF7-36DD-2470-E3CF-E77CEE4EA2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544781"/>
            <a:ext cx="5181600" cy="3768436"/>
          </a:xfrm>
        </p:spPr>
      </p:pic>
    </p:spTree>
    <p:extLst>
      <p:ext uri="{BB962C8B-B14F-4D97-AF65-F5344CB8AC3E}">
        <p14:creationId xmlns:p14="http://schemas.microsoft.com/office/powerpoint/2010/main" val="1822955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F08F6FF-5AEC-25BF-2561-216D984B6956}"/>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640080" y="1849358"/>
            <a:ext cx="5181600" cy="2566511"/>
          </a:xfrm>
        </p:spPr>
      </p:pic>
      <p:pic>
        <p:nvPicPr>
          <p:cNvPr id="8" name="Content Placeholder 7">
            <a:extLst>
              <a:ext uri="{FF2B5EF4-FFF2-40B4-BE49-F238E27FC236}">
                <a16:creationId xmlns:a16="http://schemas.microsoft.com/office/drawing/2014/main" id="{F5B4F8C6-5D5F-F8BD-A608-F44693D337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1370868"/>
            <a:ext cx="5181600" cy="3736852"/>
          </a:xfrm>
        </p:spPr>
      </p:pic>
    </p:spTree>
    <p:extLst>
      <p:ext uri="{BB962C8B-B14F-4D97-AF65-F5344CB8AC3E}">
        <p14:creationId xmlns:p14="http://schemas.microsoft.com/office/powerpoint/2010/main" val="1549962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838200" y="254643"/>
            <a:ext cx="10515600" cy="486137"/>
          </a:xfrm>
          <a:ln/>
        </p:spPr>
        <p:txBody>
          <a:bodyPr vert="horz" wrap="square" lIns="91440" tIns="45720" rIns="91440" bIns="45720" anchor="ctr" anchorCtr="0"/>
          <a:lstStyle/>
          <a:p>
            <a:pPr algn="ctr"/>
            <a:r>
              <a:rPr lang="en-US" altLang="en-US" sz="4000" b="1" dirty="0">
                <a:latin typeface="Goudy Old Style" panose="02020502050305020303" pitchFamily="18" charset="0"/>
              </a:rPr>
              <a:t>LITERATURE SURVEY</a:t>
            </a:r>
            <a:endParaRPr lang="en-IN" altLang="en-US" sz="4000" b="1" dirty="0">
              <a:latin typeface="Goudy Old Style" panose="02020502050305020303" pitchFamily="18" charset="0"/>
            </a:endParaRPr>
          </a:p>
        </p:txBody>
      </p:sp>
      <p:sp>
        <p:nvSpPr>
          <p:cNvPr id="4" name="Footer Placeholder 3"/>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rPr>
              <a:t>9</a:t>
            </a:r>
          </a:p>
        </p:txBody>
      </p:sp>
      <p:graphicFrame>
        <p:nvGraphicFramePr>
          <p:cNvPr id="14" name="Content Placeholder 13">
            <a:extLst>
              <a:ext uri="{FF2B5EF4-FFF2-40B4-BE49-F238E27FC236}">
                <a16:creationId xmlns:a16="http://schemas.microsoft.com/office/drawing/2014/main" id="{88ADF5E4-A0C8-4341-A9AF-440F3A62B345}"/>
              </a:ext>
            </a:extLst>
          </p:cNvPr>
          <p:cNvGraphicFramePr>
            <a:graphicFrameLocks noGrp="1"/>
          </p:cNvGraphicFramePr>
          <p:nvPr>
            <p:ph idx="1"/>
            <p:extLst>
              <p:ext uri="{D42A27DB-BD31-4B8C-83A1-F6EECF244321}">
                <p14:modId xmlns:p14="http://schemas.microsoft.com/office/powerpoint/2010/main" val="815810430"/>
              </p:ext>
            </p:extLst>
          </p:nvPr>
        </p:nvGraphicFramePr>
        <p:xfrm>
          <a:off x="847165" y="825845"/>
          <a:ext cx="10031503" cy="5645345"/>
        </p:xfrm>
        <a:graphic>
          <a:graphicData uri="http://schemas.openxmlformats.org/drawingml/2006/table">
            <a:tbl>
              <a:tblPr firstRow="1" bandRow="1">
                <a:tableStyleId>{5C22544A-7EE6-4342-B048-85BDC9FD1C3A}</a:tableStyleId>
              </a:tblPr>
              <a:tblGrid>
                <a:gridCol w="1134035">
                  <a:extLst>
                    <a:ext uri="{9D8B030D-6E8A-4147-A177-3AD203B41FA5}">
                      <a16:colId xmlns:a16="http://schemas.microsoft.com/office/drawing/2014/main" val="1695957059"/>
                    </a:ext>
                  </a:extLst>
                </a:gridCol>
                <a:gridCol w="1620570">
                  <a:extLst>
                    <a:ext uri="{9D8B030D-6E8A-4147-A177-3AD203B41FA5}">
                      <a16:colId xmlns:a16="http://schemas.microsoft.com/office/drawing/2014/main" val="2627464633"/>
                    </a:ext>
                  </a:extLst>
                </a:gridCol>
                <a:gridCol w="1091054">
                  <a:extLst>
                    <a:ext uri="{9D8B030D-6E8A-4147-A177-3AD203B41FA5}">
                      <a16:colId xmlns:a16="http://schemas.microsoft.com/office/drawing/2014/main" val="354095887"/>
                    </a:ext>
                  </a:extLst>
                </a:gridCol>
                <a:gridCol w="1091054">
                  <a:extLst>
                    <a:ext uri="{9D8B030D-6E8A-4147-A177-3AD203B41FA5}">
                      <a16:colId xmlns:a16="http://schemas.microsoft.com/office/drawing/2014/main" val="1505526518"/>
                    </a:ext>
                  </a:extLst>
                </a:gridCol>
                <a:gridCol w="823110">
                  <a:extLst>
                    <a:ext uri="{9D8B030D-6E8A-4147-A177-3AD203B41FA5}">
                      <a16:colId xmlns:a16="http://schemas.microsoft.com/office/drawing/2014/main" val="2974197345"/>
                    </a:ext>
                  </a:extLst>
                </a:gridCol>
                <a:gridCol w="1156447">
                  <a:extLst>
                    <a:ext uri="{9D8B030D-6E8A-4147-A177-3AD203B41FA5}">
                      <a16:colId xmlns:a16="http://schemas.microsoft.com/office/drawing/2014/main" val="2731313334"/>
                    </a:ext>
                  </a:extLst>
                </a:gridCol>
                <a:gridCol w="1084730">
                  <a:extLst>
                    <a:ext uri="{9D8B030D-6E8A-4147-A177-3AD203B41FA5}">
                      <a16:colId xmlns:a16="http://schemas.microsoft.com/office/drawing/2014/main" val="2681275557"/>
                    </a:ext>
                  </a:extLst>
                </a:gridCol>
                <a:gridCol w="2030503">
                  <a:extLst>
                    <a:ext uri="{9D8B030D-6E8A-4147-A177-3AD203B41FA5}">
                      <a16:colId xmlns:a16="http://schemas.microsoft.com/office/drawing/2014/main" val="2891149854"/>
                    </a:ext>
                  </a:extLst>
                </a:gridCol>
              </a:tblGrid>
              <a:tr h="537097">
                <a:tc>
                  <a:txBody>
                    <a:bodyPr/>
                    <a:lstStyle/>
                    <a:p>
                      <a:pPr marL="12700" indent="-5080">
                        <a:lnSpc>
                          <a:spcPct val="148000"/>
                        </a:lnSpc>
                        <a:spcBef>
                          <a:spcPts val="45"/>
                        </a:spcBef>
                        <a:spcAft>
                          <a:spcPts val="0"/>
                        </a:spcAf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Sr.</a:t>
                      </a:r>
                      <a:r>
                        <a:rPr lang="en-US" sz="900" b="1" kern="100" spc="-285">
                          <a:effectLst/>
                          <a:latin typeface="Times New Roman" panose="02020603050405020304" pitchFamily="18" charset="0"/>
                          <a:ea typeface="Times New Roman" panose="02020603050405020304" pitchFamily="18" charset="0"/>
                          <a:cs typeface="Mangal" panose="02040503050203030202" pitchFamily="18" charset="0"/>
                        </a:rPr>
                        <a:t> </a:t>
                      </a: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No</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025" indent="-5080">
                        <a:lnSpc>
                          <a:spcPct val="148000"/>
                        </a:lnSpc>
                        <a:spcBef>
                          <a:spcPts val="45"/>
                        </a:spcBef>
                        <a:spcAft>
                          <a:spcPts val="0"/>
                        </a:spcAft>
                        <a:tabLst>
                          <a:tab pos="594995" algn="l"/>
                        </a:tabLs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Paper </a:t>
                      </a:r>
                      <a:r>
                        <a:rPr lang="en-US" sz="900" b="1" kern="100" spc="-10">
                          <a:effectLst/>
                          <a:latin typeface="Times New Roman" panose="02020603050405020304" pitchFamily="18" charset="0"/>
                          <a:ea typeface="Times New Roman" panose="02020603050405020304" pitchFamily="18" charset="0"/>
                          <a:cs typeface="Mangal" panose="02040503050203030202" pitchFamily="18" charset="0"/>
                        </a:rPr>
                        <a:t>Name,</a:t>
                      </a:r>
                      <a:r>
                        <a:rPr lang="en-US" sz="900" b="1" kern="100" spc="-285">
                          <a:effectLst/>
                          <a:latin typeface="Times New Roman" panose="02020603050405020304" pitchFamily="18" charset="0"/>
                          <a:ea typeface="Times New Roman" panose="02020603050405020304" pitchFamily="18" charset="0"/>
                          <a:cs typeface="Mangal" panose="02040503050203030202" pitchFamily="18" charset="0"/>
                        </a:rPr>
                        <a:t> </a:t>
                      </a: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Year</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nSpc>
                          <a:spcPct val="148000"/>
                        </a:lnSpc>
                        <a:spcBef>
                          <a:spcPts val="45"/>
                        </a:spcBef>
                        <a:spcAft>
                          <a:spcPts val="0"/>
                        </a:spcAf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Datasets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marR="1270" indent="-4445">
                        <a:lnSpc>
                          <a:spcPct val="148000"/>
                        </a:lnSpc>
                        <a:spcBef>
                          <a:spcPts val="45"/>
                        </a:spcBef>
                        <a:spcAft>
                          <a:spcPts val="0"/>
                        </a:spcAft>
                      </a:pPr>
                      <a:r>
                        <a:rPr lang="en-US" sz="900" b="1" kern="100" dirty="0">
                          <a:effectLst/>
                          <a:latin typeface="Times New Roman" panose="02020603050405020304" pitchFamily="18" charset="0"/>
                          <a:ea typeface="Times New Roman" panose="02020603050405020304" pitchFamily="18" charset="0"/>
                          <a:cs typeface="Mangal" panose="02040503050203030202" pitchFamily="18" charset="0"/>
                        </a:rPr>
                        <a:t>Methods/</a:t>
                      </a:r>
                      <a:r>
                        <a:rPr lang="en-US" sz="900" b="1" kern="100" spc="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900" b="1" kern="100" dirty="0">
                          <a:effectLst/>
                          <a:latin typeface="Times New Roman" panose="02020603050405020304" pitchFamily="18" charset="0"/>
                          <a:ea typeface="Times New Roman" panose="02020603050405020304" pitchFamily="18" charset="0"/>
                          <a:cs typeface="Mangal" panose="02040503050203030202" pitchFamily="18" charset="0"/>
                        </a:rPr>
                        <a:t>Techniques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850">
                        <a:lnSpc>
                          <a:spcPct val="107000"/>
                        </a:lnSpc>
                        <a:spcBef>
                          <a:spcPts val="45"/>
                        </a:spcBef>
                        <a:spcAft>
                          <a:spcPts val="0"/>
                        </a:spcAf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Accuracy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850">
                        <a:lnSpc>
                          <a:spcPct val="107000"/>
                        </a:lnSpc>
                        <a:spcBef>
                          <a:spcPts val="45"/>
                        </a:spcBef>
                        <a:spcAft>
                          <a:spcPts val="0"/>
                        </a:spcAf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Advantage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850">
                        <a:lnSpc>
                          <a:spcPct val="107000"/>
                        </a:lnSpc>
                        <a:spcBef>
                          <a:spcPts val="45"/>
                        </a:spcBef>
                        <a:spcAft>
                          <a:spcPts val="0"/>
                        </a:spcAft>
                      </a:pPr>
                      <a:r>
                        <a:rPr lang="en-US" sz="900" b="1" kern="100">
                          <a:effectLst/>
                          <a:latin typeface="Times New Roman" panose="02020603050405020304" pitchFamily="18" charset="0"/>
                          <a:ea typeface="Times New Roman" panose="02020603050405020304" pitchFamily="18" charset="0"/>
                          <a:cs typeface="Mangal" panose="02040503050203030202" pitchFamily="18" charset="0"/>
                        </a:rPr>
                        <a:t>Disadvantage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850">
                        <a:lnSpc>
                          <a:spcPct val="107000"/>
                        </a:lnSpc>
                        <a:spcBef>
                          <a:spcPts val="45"/>
                        </a:spcBef>
                        <a:spcAft>
                          <a:spcPts val="0"/>
                        </a:spcAft>
                      </a:pPr>
                      <a:r>
                        <a:rPr lang="en-US" sz="900" b="1" kern="100" dirty="0">
                          <a:effectLst/>
                          <a:latin typeface="Times New Roman" panose="02020603050405020304" pitchFamily="18" charset="0"/>
                          <a:ea typeface="Times New Roman" panose="02020603050405020304" pitchFamily="18" charset="0"/>
                          <a:cs typeface="Mangal" panose="02040503050203030202" pitchFamily="18" charset="0"/>
                        </a:rPr>
                        <a:t>Future</a:t>
                      </a:r>
                      <a:r>
                        <a:rPr lang="en-US" sz="900" b="1" kern="100" spc="15" dirty="0">
                          <a:effectLst/>
                          <a:latin typeface="Times New Roman" panose="02020603050405020304" pitchFamily="18" charset="0"/>
                          <a:ea typeface="Times New Roman" panose="02020603050405020304" pitchFamily="18" charset="0"/>
                          <a:cs typeface="Mangal" panose="02040503050203030202" pitchFamily="18" charset="0"/>
                        </a:rPr>
                        <a:t> </a:t>
                      </a:r>
                      <a:r>
                        <a:rPr lang="en-US" sz="900" b="1" kern="100" dirty="0">
                          <a:effectLst/>
                          <a:latin typeface="Times New Roman" panose="02020603050405020304" pitchFamily="18" charset="0"/>
                          <a:ea typeface="Times New Roman" panose="02020603050405020304" pitchFamily="18" charset="0"/>
                          <a:cs typeface="Mangal" panose="02040503050203030202" pitchFamily="18" charset="0"/>
                        </a:rPr>
                        <a:t>scope</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793495859"/>
                  </a:ext>
                </a:extLst>
              </a:tr>
              <a:tr h="1206392">
                <a:tc>
                  <a:txBody>
                    <a:bodyPr/>
                    <a:lstStyle/>
                    <a:p>
                      <a:pPr marL="68580" algn="ctr">
                        <a:lnSpc>
                          <a:spcPct val="107000"/>
                        </a:lnSpc>
                        <a:spcBef>
                          <a:spcPts val="5"/>
                        </a:spcBef>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1.</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025" marR="85090" indent="-5080" algn="ctr">
                        <a:lnSpc>
                          <a:spcPct val="115000"/>
                        </a:lnSpc>
                        <a:spcBef>
                          <a:spcPts val="4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Deepfakes Detection Techniques Using Deep Learning: A Survey 2021</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90170"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 FFHQ; 2) 100K-Faces; 3) DFFD; 4) CASIA-WebFace; 5)VGGFace2 and (6) The eye-blinking dataset; 7) DeepfakeTIMIT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89535" marR="264160" algn="ctr">
                        <a:lnSpc>
                          <a:spcPct val="115000"/>
                        </a:lnSpc>
                        <a:spcBef>
                          <a:spcPts val="5"/>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RNN, LSTM Biological Analysis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218440" indent="-5080" algn="ctr">
                        <a:lnSpc>
                          <a:spcPct val="115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218440" algn="ctr">
                        <a:lnSpc>
                          <a:spcPct val="115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model employs a Siamese network architecture for concurrent extraction of speech and face modalities.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3185" indent="-4445" algn="ctr">
                        <a:lnSpc>
                          <a:spcPct val="115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current deep learning methods need to improve as well to successfully identify fake videos and images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indent="-5080" algn="ctr">
                        <a:lnSpc>
                          <a:spcPct val="115000"/>
                        </a:lnSpc>
                        <a:spcBef>
                          <a:spcPts val="5"/>
                        </a:spcBef>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Current deep learning lacks clear methods for determining optimal layer count and selecting appropriate architecture in deepfake detection.</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943253751"/>
                  </a:ext>
                </a:extLst>
              </a:tr>
              <a:tr h="1132131">
                <a:tc>
                  <a:txBody>
                    <a:bodyPr/>
                    <a:lstStyle/>
                    <a:p>
                      <a:pPr marL="68580" algn="ctr">
                        <a:lnSpc>
                          <a:spcPct val="107000"/>
                        </a:lnSpc>
                        <a:spcBef>
                          <a:spcPts val="4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8580" algn="ctr">
                        <a:lnSpc>
                          <a:spcPts val="1380"/>
                        </a:lnSpc>
                        <a:spcBef>
                          <a:spcPts val="5"/>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Using Deep Learning to Detecting Deepfakes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2000"/>
                        </a:lnSpc>
                        <a:spcBef>
                          <a:spcPts val="4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Celeb-DF v2, DeepfakeTIMIT, FaceForensics++, Celeb-DF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marR="359410" indent="-4445" algn="ctr">
                        <a:lnSpc>
                          <a:spcPct val="112000"/>
                        </a:lnSpc>
                        <a:spcBef>
                          <a:spcPts val="4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ResNet18, Temporal Feature Deepfake Detection Method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4455" indent="-5080" algn="ctr">
                        <a:lnSpc>
                          <a:spcPct val="115000"/>
                        </a:lnSpc>
                        <a:spcBef>
                          <a:spcPts val="4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92%</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88265"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Provides a good benchmark to compare models to each other, as results can be heavily dependent on the dataset applied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4295" marR="84455" algn="ctr">
                        <a:lnSpc>
                          <a:spcPct val="115000"/>
                        </a:lnSpc>
                        <a:spcBef>
                          <a:spcPts val="4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60960" indent="-4445" algn="ctr">
                        <a:lnSpc>
                          <a:spcPct val="115000"/>
                        </a:lnSpc>
                        <a:spcBef>
                          <a:spcPts val="4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One issue that plagues many deepfake models is their lack of transferability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5"/>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Developing models that are able to perform well on multiple different databases in order to prepare this technology to be applied in a real-world context and aid people online around the world.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262094768"/>
                  </a:ext>
                </a:extLst>
              </a:tr>
              <a:tr h="749419">
                <a:tc>
                  <a:txBody>
                    <a:bodyPr/>
                    <a:lstStyle/>
                    <a:p>
                      <a:pPr marL="68580" algn="ctr">
                        <a:lnSpc>
                          <a:spcPct val="107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025" marR="151765" indent="-5080" algn="ctr">
                        <a:lnSpc>
                          <a:spcPct val="115000"/>
                        </a:lnSpc>
                        <a:spcBef>
                          <a:spcPts val="5"/>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Video Detection 2020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215" algn="ctr">
                        <a:lnSpc>
                          <a:spcPct val="107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Faceforensics++ and MesoNet, DFDC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marR="90805" algn="ctr">
                        <a:lnSpc>
                          <a:spcPct val="115000"/>
                        </a:lnSpc>
                        <a:spcBef>
                          <a:spcPts val="22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RNN, DeepVision, Meso4</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70485" indent="-5080" algn="ctr">
                        <a:lnSpc>
                          <a:spcPct val="150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89%</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70485" algn="ctr">
                        <a:lnSpc>
                          <a:spcPct val="115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There</a:t>
                      </a:r>
                      <a:r>
                        <a:rPr lang="en-US" sz="900" kern="100" spc="10">
                          <a:effectLst/>
                          <a:latin typeface="Times New Roman" panose="02020603050405020304" pitchFamily="18" charset="0"/>
                          <a:ea typeface="Times New Roman" panose="02020603050405020304" pitchFamily="18" charset="0"/>
                          <a:cs typeface="Mangal" panose="02040503050203030202" pitchFamily="18" charset="0"/>
                        </a:rPr>
                        <a:t> </a:t>
                      </a: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Are</a:t>
                      </a:r>
                      <a:r>
                        <a:rPr lang="en-US" sz="900" kern="100" spc="5">
                          <a:effectLst/>
                          <a:latin typeface="Times New Roman" panose="02020603050405020304" pitchFamily="18" charset="0"/>
                          <a:ea typeface="Times New Roman" panose="02020603050405020304" pitchFamily="18" charset="0"/>
                          <a:cs typeface="Mangal" panose="02040503050203030202" pitchFamily="18" charset="0"/>
                        </a:rPr>
                        <a:t> </a:t>
                      </a:r>
                      <a:r>
                        <a:rPr lang="en-US" sz="900" kern="100">
                          <a:effectLst/>
                          <a:latin typeface="Times New Roman" panose="02020603050405020304" pitchFamily="18" charset="0"/>
                          <a:ea typeface="Times New Roman" panose="02020603050405020304" pitchFamily="18" charset="0"/>
                          <a:cs typeface="Mangal" panose="02040503050203030202" pitchFamily="18" charset="0"/>
                        </a:rPr>
                        <a:t>Benefits to</a:t>
                      </a:r>
                      <a:r>
                        <a:rPr lang="en-US" sz="900" kern="100" spc="5">
                          <a:effectLst/>
                          <a:latin typeface="Times New Roman" panose="02020603050405020304" pitchFamily="18" charset="0"/>
                          <a:ea typeface="Times New Roman" panose="02020603050405020304" pitchFamily="18" charset="0"/>
                          <a:cs typeface="Mangal" panose="02040503050203030202" pitchFamily="18" charset="0"/>
                        </a:rPr>
                        <a:t> </a:t>
                      </a:r>
                      <a:r>
                        <a:rPr lang="en-US" sz="900" kern="100" spc="-5">
                          <a:effectLst/>
                          <a:latin typeface="Times New Roman" panose="02020603050405020304" pitchFamily="18" charset="0"/>
                          <a:ea typeface="Times New Roman" panose="02020603050405020304" pitchFamily="18" charset="0"/>
                          <a:cs typeface="Mangal" panose="02040503050203030202" pitchFamily="18" charset="0"/>
                        </a:rPr>
                        <a:t>Correlations </a:t>
                      </a: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and</a:t>
                      </a:r>
                      <a:r>
                        <a:rPr lang="en-US" sz="900" kern="100" spc="-285">
                          <a:effectLst/>
                          <a:latin typeface="Times New Roman" panose="02020603050405020304" pitchFamily="18" charset="0"/>
                          <a:ea typeface="Times New Roman" panose="02020603050405020304" pitchFamily="18" charset="0"/>
                          <a:cs typeface="Mangal" panose="02040503050203030202" pitchFamily="18" charset="0"/>
                        </a:rPr>
                        <a:t> </a:t>
                      </a: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Regression</a:t>
                      </a:r>
                      <a:r>
                        <a:rPr lang="en-US" sz="900" kern="100" spc="5">
                          <a:effectLst/>
                          <a:latin typeface="Times New Roman" panose="02020603050405020304" pitchFamily="18" charset="0"/>
                          <a:ea typeface="Times New Roman" panose="02020603050405020304" pitchFamily="18" charset="0"/>
                          <a:cs typeface="Mangal" panose="02040503050203030202" pitchFamily="18" charset="0"/>
                        </a:rPr>
                        <a:t> </a:t>
                      </a: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Analysis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69850" algn="ctr">
                        <a:lnSpc>
                          <a:spcPct val="107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Accuracy is potentially not as high as it is claimed to be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ct val="11500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This project highlights the importance of continuously testing previous detection methods to assess their ongoing effectiveness in identifying deepfake content.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119714002"/>
                  </a:ext>
                </a:extLst>
              </a:tr>
              <a:tr h="1206392">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4.</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025" marR="1390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 Machine Learning Based Approach for Deepfake Detection in Social Media Through Key Video Frame Extraction 2021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 DFDC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marR="184785"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GAN, DNN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An algorithm which cuts down the computational</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4295" marR="8826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burden significantly has been proposed.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We avoided training with enormous amounts of data even though we accommodated a large number of videos.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Reducing the run-time memory and the model size would be a great effort as the future work.</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4143820464"/>
                  </a:ext>
                </a:extLst>
              </a:tr>
              <a:tr h="699073">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5.</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A Systematic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3025" marR="1390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Literature Review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 FF++, DFD, DFDC, FD-TIMIT, SMFW</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3660" marR="184785"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GANs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It can be stated that, in general, the deep learning models outperform the non-deep learning models.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Construct validity, internal validity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This SLR provides a valuable resource for the research community in developing effective detection methods and countermeasures.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50211099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Footer Placeholder 4"/>
          <p:cNvSpPr txBox="1">
            <a:spLocks noGrp="1" noChangeArrowheads="1"/>
          </p:cNvSpPr>
          <p:nvPr>
            <p:ph type="ftr" sz="quarter" idx="3"/>
          </p:nvPr>
        </p:nvSpPr>
        <p:spPr bwMode="auto">
          <a:noFill/>
          <a:ln>
            <a:noFill/>
            <a:miter lim="800000"/>
          </a:ln>
        </p:spPr>
        <p:txBody>
          <a:bodyPr wrap="square" lIns="91440" tIns="45720" rIns="91440" bIns="45720" numCol="1" rtlCol="0"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25603" name="Slide Number Placeholder 5"/>
          <p:cNvSpPr txBox="1">
            <a:spLocks noGrp="1"/>
          </p:cNvSpPr>
          <p:nvPr>
            <p:ph type="sldNum" sz="quarter" idx="4"/>
          </p:nvPr>
        </p:nvSpPr>
        <p:spPr>
          <a:noFill/>
          <a:ln>
            <a:noFill/>
          </a:ln>
        </p:spPr>
        <p:txBody>
          <a:bodyPr anchor="ctr" anchorCtr="0"/>
          <a:lstStyle/>
          <a:p>
            <a:pPr marL="0" indent="0" algn="r" eaLnBrk="1" hangingPunct="1">
              <a:lnSpc>
                <a:spcPct val="100000"/>
              </a:lnSpc>
              <a:spcBef>
                <a:spcPct val="0"/>
              </a:spcBef>
              <a:buFontTx/>
              <a:buNone/>
            </a:pPr>
            <a:fld id="{9A0DB2DC-4C9A-4742-B13C-FB6460FD3503}" type="slidenum">
              <a:rPr lang="en-IN" altLang="en-US" sz="1200" dirty="0">
                <a:solidFill>
                  <a:srgbClr val="898989"/>
                </a:solidFill>
              </a:rPr>
              <a:t>2</a:t>
            </a:fld>
            <a:endParaRPr lang="en-IN" altLang="en-US" sz="1200" dirty="0">
              <a:solidFill>
                <a:srgbClr val="898989"/>
              </a:solidFill>
            </a:endParaRPr>
          </a:p>
        </p:txBody>
      </p:sp>
      <p:sp>
        <p:nvSpPr>
          <p:cNvPr id="21506" name="Title 1"/>
          <p:cNvSpPr>
            <a:spLocks noGrp="1" noChangeArrowheads="1"/>
          </p:cNvSpPr>
          <p:nvPr>
            <p:ph type="title"/>
          </p:nvPr>
        </p:nvSpPr>
        <p:spPr>
          <a:xfrm>
            <a:off x="801370" y="459638"/>
            <a:ext cx="10022205" cy="737235"/>
          </a:xfrm>
        </p:spPr>
        <p:txBody>
          <a:bodyPr vert="horz" wrap="square" lIns="91440" tIns="45720" rIns="91440" bIns="45720" numCol="1" rtlCol="0" anchor="ctr" anchorCtr="0" compatLnSpc="1">
            <a:normAutofit fontScale="90000"/>
          </a:bodyPr>
          <a:lstStyle/>
          <a:p>
            <a:pPr marL="0" marR="0" lvl="0" indent="0" algn="ctr" defTabSz="914400" rtl="0" eaLnBrk="1" fontAlgn="auto" latinLnBrk="0" hangingPunct="1">
              <a:lnSpc>
                <a:spcPct val="90000"/>
              </a:lnSpc>
              <a:spcBef>
                <a:spcPct val="0"/>
              </a:spcBef>
              <a:spcAft>
                <a:spcPts val="0"/>
              </a:spcAft>
              <a:buClrTx/>
              <a:buSzTx/>
              <a:buFontTx/>
              <a:buNone/>
              <a:defRPr/>
            </a:pPr>
            <a:r>
              <a:rPr lang="en-IN" altLang="en-US" b="1" dirty="0">
                <a:latin typeface="Goudy Old Style" panose="02020502050305020303" pitchFamily="18" charset="0"/>
                <a:cs typeface="Arial" panose="020B0604020202020204" pitchFamily="34" charset="0"/>
                <a:sym typeface="+mn-ea"/>
              </a:rPr>
              <a:t>CONTENTS</a:t>
            </a:r>
            <a:br>
              <a:rPr kumimoji="0" lang="en-IN" altLang="en-US" sz="2400" b="0" i="0" u="none" strike="noStrike" kern="1200" cap="none" spc="0" normalizeH="0" baseline="0" noProof="0" dirty="0">
                <a:ln>
                  <a:noFill/>
                </a:ln>
                <a:solidFill>
                  <a:srgbClr val="FF0000"/>
                </a:solidFill>
                <a:effectLst/>
                <a:uLnTx/>
                <a:uFillTx/>
                <a:latin typeface="+mj-lt"/>
                <a:ea typeface="+mj-ea"/>
                <a:cs typeface="+mj-cs"/>
              </a:rPr>
            </a:br>
            <a:endParaRPr kumimoji="0" lang="en-IN" altLang="en-US" sz="2400" b="0" i="0" u="none" strike="noStrike" kern="1200" cap="none" spc="0" normalizeH="0" baseline="0" noProof="0" dirty="0">
              <a:ln>
                <a:noFill/>
              </a:ln>
              <a:solidFill>
                <a:srgbClr val="FF0000"/>
              </a:solidFill>
              <a:effectLst/>
              <a:uLnTx/>
              <a:uFillTx/>
              <a:latin typeface="+mj-lt"/>
              <a:ea typeface="+mj-ea"/>
              <a:cs typeface="+mj-cs"/>
            </a:endParaRPr>
          </a:p>
        </p:txBody>
      </p:sp>
      <p:sp>
        <p:nvSpPr>
          <p:cNvPr id="30725" name="TextBox 1"/>
          <p:cNvSpPr txBox="1">
            <a:spLocks noChangeArrowheads="1"/>
          </p:cNvSpPr>
          <p:nvPr/>
        </p:nvSpPr>
        <p:spPr bwMode="auto">
          <a:xfrm>
            <a:off x="930275" y="982663"/>
            <a:ext cx="9893300" cy="73723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IN" sz="18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en-US" sz="2400" b="0"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rPr>
              <a:t>	</a:t>
            </a:r>
            <a:endParaRPr kumimoji="0" lang="en-US" sz="2800" b="0"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p:txBody>
      </p:sp>
      <p:sp>
        <p:nvSpPr>
          <p:cNvPr id="2" name="Text Box 1"/>
          <p:cNvSpPr txBox="1"/>
          <p:nvPr/>
        </p:nvSpPr>
        <p:spPr>
          <a:xfrm>
            <a:off x="532447" y="1309269"/>
            <a:ext cx="10688955" cy="4566068"/>
          </a:xfrm>
          <a:prstGeom prst="rect">
            <a:avLst/>
          </a:prstGeom>
          <a:noFill/>
        </p:spPr>
        <p:txBody>
          <a:bodyPr wrap="square" numCol="2" rtlCol="0" anchor="t">
            <a:noAutofit/>
          </a:bodyPr>
          <a:lstStyle/>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Introduction/Background</a:t>
            </a:r>
            <a:endPar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Aim and Project Objectives</a:t>
            </a:r>
            <a:endPar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Literature Survey</a:t>
            </a:r>
            <a:endPar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Proposed System </a:t>
            </a:r>
            <a:endPar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System Architecture /Methodology /System Overview</a:t>
            </a:r>
            <a:endParaRPr kumimoji="0" lang="en-IN" altLang="en-US" sz="2400" b="0" i="0" u="none" strike="noStrike" kern="1200" cap="none" spc="0" normalizeH="0" baseline="0" noProof="0" dirty="0">
              <a:ln>
                <a:noFill/>
              </a:ln>
              <a:solidFill>
                <a:schemeClr val="tx1"/>
              </a:solidFill>
              <a:effectLst/>
              <a:uLnTx/>
              <a:uFillTx/>
              <a:latin typeface="Goudy Old Style" panose="02020502050305020303" pitchFamily="18" charset="0"/>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Dataset Exploration</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Pre-processing</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Model Architecture</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Training Workflow</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Prediction Workflow</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Tools and Technologies</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dirty="0">
                <a:latin typeface="Goudy Old Style" panose="02020502050305020303" pitchFamily="18" charset="0"/>
                <a:sym typeface="+mn-ea"/>
              </a:rPr>
              <a:t>Applications</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noProof="0" dirty="0">
                <a:ln>
                  <a:noFill/>
                </a:ln>
                <a:effectLst/>
                <a:uLnTx/>
                <a:uFillTx/>
                <a:latin typeface="Goudy Old Style" panose="02020502050305020303" pitchFamily="18" charset="0"/>
                <a:sym typeface="+mn-ea"/>
              </a:rPr>
              <a:t>Conclusion</a:t>
            </a: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r>
              <a:rPr lang="en-IN" altLang="en-US" sz="2400" dirty="0">
                <a:latin typeface="Goudy Old Style" panose="02020502050305020303" pitchFamily="18" charset="0"/>
                <a:sym typeface="+mn-ea"/>
              </a:rPr>
              <a:t>References</a:t>
            </a:r>
            <a:endParaRPr lang="en-IN" altLang="en-US" sz="2400" noProof="0" dirty="0">
              <a:ln>
                <a:noFill/>
              </a:ln>
              <a:effectLst/>
              <a:uLnTx/>
              <a:uFillTx/>
              <a:latin typeface="Goudy Old Style" panose="02020502050305020303" pitchFamily="18" charset="0"/>
              <a:sym typeface="+mn-ea"/>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endParaRPr lang="en-IN" altLang="en-US" sz="2400" noProof="0" dirty="0">
              <a:ln>
                <a:noFill/>
              </a:ln>
              <a:effectLst/>
              <a:uLnTx/>
              <a:uFillTx/>
              <a:latin typeface="Goudy Old Style" panose="02020502050305020303" pitchFamily="18" charset="0"/>
              <a:sym typeface="+mn-ea"/>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endParaRPr lang="en-IN" altLang="en-US" sz="2400" noProof="0" dirty="0">
              <a:ln>
                <a:noFill/>
              </a:ln>
              <a:effectLst/>
              <a:uLnTx/>
              <a:uFillTx/>
              <a:latin typeface="Goudy Old Style" panose="02020502050305020303" pitchFamily="18" charset="0"/>
              <a:sym typeface="+mn-ea"/>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endParaRPr lang="en-IN" altLang="en-US" sz="2400" noProof="0" dirty="0">
              <a:ln>
                <a:noFill/>
              </a:ln>
              <a:effectLst/>
              <a:uLnTx/>
              <a:uFillTx/>
              <a:latin typeface="+mn-lt"/>
              <a:sym typeface="+mn-ea"/>
            </a:endParaRPr>
          </a:p>
          <a:p>
            <a:pPr marL="342900" marR="0" lvl="0" indent="-342900" algn="l" defTabSz="914400" rtl="0" eaLnBrk="0" fontAlgn="auto" latinLnBrk="0" hangingPunct="0">
              <a:lnSpc>
                <a:spcPct val="90000"/>
              </a:lnSpc>
              <a:spcBef>
                <a:spcPts val="1000"/>
              </a:spcBef>
              <a:spcAft>
                <a:spcPts val="0"/>
              </a:spcAft>
              <a:buClrTx/>
              <a:buSzTx/>
              <a:buFont typeface="+mj-lt"/>
              <a:buAutoNum type="arabicPeriod"/>
              <a:defRPr/>
            </a:pPr>
            <a:endParaRPr kumimoji="0" lang="en-IN" altLang="en-US" sz="1800" b="0" i="0" u="none" strike="noStrike" kern="1200" cap="none" spc="0" normalizeH="0" baseline="0" noProof="0" dirty="0">
              <a:ln>
                <a:noFill/>
              </a:ln>
              <a:solidFill>
                <a:schemeClr val="tx1"/>
              </a:solidFill>
              <a:effectLst/>
              <a:uLnTx/>
              <a:uFillTx/>
              <a:latin typeface="+mn-lt"/>
              <a:ea typeface="+mn-ea"/>
              <a:cs typeface="+mn-cs"/>
            </a:endParaRPr>
          </a:p>
          <a:p>
            <a:pPr marL="228600" marR="0" lvl="0" indent="-228600" algn="l" defTabSz="914400" rtl="0" eaLnBrk="0" fontAlgn="auto" latinLnBrk="0" hangingPunct="0">
              <a:lnSpc>
                <a:spcPct val="90000"/>
              </a:lnSpc>
              <a:spcBef>
                <a:spcPts val="1000"/>
              </a:spcBef>
              <a:spcAft>
                <a:spcPts val="0"/>
              </a:spcAft>
              <a:buClrTx/>
              <a:buSzTx/>
              <a:buFont typeface="Arial" panose="020B0604020202020204" pitchFamily="34" charset="0"/>
              <a:buChar char="•"/>
              <a:defRPr/>
            </a:pPr>
            <a:endParaRPr kumimoji="0" lang="en-IN" alt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E73D9B0-8F79-BCD4-F329-B6E9C5BAA8F7}"/>
              </a:ext>
            </a:extLst>
          </p:cNvPr>
          <p:cNvGraphicFramePr>
            <a:graphicFrameLocks noGrp="1"/>
          </p:cNvGraphicFramePr>
          <p:nvPr>
            <p:ph idx="1"/>
            <p:extLst>
              <p:ext uri="{D42A27DB-BD31-4B8C-83A1-F6EECF244321}">
                <p14:modId xmlns:p14="http://schemas.microsoft.com/office/powerpoint/2010/main" val="3315433318"/>
              </p:ext>
            </p:extLst>
          </p:nvPr>
        </p:nvGraphicFramePr>
        <p:xfrm>
          <a:off x="340659" y="332288"/>
          <a:ext cx="10703858" cy="6193424"/>
        </p:xfrm>
        <a:graphic>
          <a:graphicData uri="http://schemas.openxmlformats.org/drawingml/2006/table">
            <a:tbl>
              <a:tblPr bandRow="1">
                <a:tableStyleId>{5C22544A-7EE6-4342-B048-85BDC9FD1C3A}</a:tableStyleId>
              </a:tblPr>
              <a:tblGrid>
                <a:gridCol w="297180">
                  <a:extLst>
                    <a:ext uri="{9D8B030D-6E8A-4147-A177-3AD203B41FA5}">
                      <a16:colId xmlns:a16="http://schemas.microsoft.com/office/drawing/2014/main" val="1773806052"/>
                    </a:ext>
                  </a:extLst>
                </a:gridCol>
                <a:gridCol w="1375522">
                  <a:extLst>
                    <a:ext uri="{9D8B030D-6E8A-4147-A177-3AD203B41FA5}">
                      <a16:colId xmlns:a16="http://schemas.microsoft.com/office/drawing/2014/main" val="3497772297"/>
                    </a:ext>
                  </a:extLst>
                </a:gridCol>
                <a:gridCol w="1375522">
                  <a:extLst>
                    <a:ext uri="{9D8B030D-6E8A-4147-A177-3AD203B41FA5}">
                      <a16:colId xmlns:a16="http://schemas.microsoft.com/office/drawing/2014/main" val="2952426764"/>
                    </a:ext>
                  </a:extLst>
                </a:gridCol>
                <a:gridCol w="1245870">
                  <a:extLst>
                    <a:ext uri="{9D8B030D-6E8A-4147-A177-3AD203B41FA5}">
                      <a16:colId xmlns:a16="http://schemas.microsoft.com/office/drawing/2014/main" val="4285116676"/>
                    </a:ext>
                  </a:extLst>
                </a:gridCol>
                <a:gridCol w="986117">
                  <a:extLst>
                    <a:ext uri="{9D8B030D-6E8A-4147-A177-3AD203B41FA5}">
                      <a16:colId xmlns:a16="http://schemas.microsoft.com/office/drawing/2014/main" val="3409333444"/>
                    </a:ext>
                  </a:extLst>
                </a:gridCol>
                <a:gridCol w="1894579">
                  <a:extLst>
                    <a:ext uri="{9D8B030D-6E8A-4147-A177-3AD203B41FA5}">
                      <a16:colId xmlns:a16="http://schemas.microsoft.com/office/drawing/2014/main" val="3792471202"/>
                    </a:ext>
                  </a:extLst>
                </a:gridCol>
                <a:gridCol w="1375522">
                  <a:extLst>
                    <a:ext uri="{9D8B030D-6E8A-4147-A177-3AD203B41FA5}">
                      <a16:colId xmlns:a16="http://schemas.microsoft.com/office/drawing/2014/main" val="2333499197"/>
                    </a:ext>
                  </a:extLst>
                </a:gridCol>
                <a:gridCol w="2153546">
                  <a:extLst>
                    <a:ext uri="{9D8B030D-6E8A-4147-A177-3AD203B41FA5}">
                      <a16:colId xmlns:a16="http://schemas.microsoft.com/office/drawing/2014/main" val="2090082851"/>
                    </a:ext>
                  </a:extLst>
                </a:gridCol>
              </a:tblGrid>
              <a:tr h="832437">
                <a:tc>
                  <a:txBody>
                    <a:bodyPr/>
                    <a:lstStyle/>
                    <a:p>
                      <a:pPr marL="68580" algn="ctr">
                        <a:lnSpc>
                          <a:spcPct val="107000"/>
                        </a:lnSpc>
                        <a:spcBef>
                          <a:spcPts val="1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6.</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A survey on deepfake video detection datasets 2022</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DeepFakeDetection, Faceforensics++, DeeperForensics-1.0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Celeb-DF-v2, GAN (FSGAN), FOMM, ATFHP, and Wav2Lip</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Universal detection model since fake video creation technology has improved a lot.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results show detection scores of the datasets are high for some models and also have lower performance scores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It is very expected that further competitive deepfake detection models will comes up in future articles with most accurate results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479901840"/>
                  </a:ext>
                </a:extLst>
              </a:tr>
              <a:tr h="935323">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7.</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A Comprehensive Study from the Reliability Perspective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UADFV, </a:t>
                      </a:r>
                      <a:r>
                        <a:rPr lang="en-US" sz="900" kern="100" dirty="0" err="1">
                          <a:effectLst/>
                          <a:latin typeface="Times New Roman" panose="02020603050405020304" pitchFamily="18" charset="0"/>
                          <a:ea typeface="Times New Roman" panose="02020603050405020304" pitchFamily="18" charset="0"/>
                          <a:cs typeface="Mangal" panose="02040503050203030202" pitchFamily="18" charset="0"/>
                        </a:rPr>
                        <a:t>DeepfakeTIMIT</a:t>
                      </a: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 FF++</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GAN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Interpretability, transferability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Robustness challenges is not yet accomplished in the current research domain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Tracing original sources of synthetic contents and recovering synthetic operation sequences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028423279"/>
                  </a:ext>
                </a:extLst>
              </a:tr>
              <a:tr h="83243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8.</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A Comparative Analysis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FakeAVCeleb, CelebDFV2, DFDC, and FaceForensics++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CNN, </a:t>
                      </a:r>
                      <a:r>
                        <a:rPr lang="en-US" sz="900" kern="100" dirty="0" err="1">
                          <a:effectLst/>
                          <a:latin typeface="Times New Roman" panose="02020603050405020304" pitchFamily="18" charset="0"/>
                          <a:ea typeface="Times New Roman" panose="02020603050405020304" pitchFamily="18" charset="0"/>
                          <a:cs typeface="Mangal" panose="02040503050203030202" pitchFamily="18" charset="0"/>
                        </a:rPr>
                        <a:t>Xception</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Achieve better overall performance in intra-dataset comparison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They do not provide the models with any generalisation capability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Self-supervised training strategies to train models, as well as try to incorporate knowledge distillation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806452895"/>
                  </a:ext>
                </a:extLst>
              </a:tr>
              <a:tr h="83243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 GAN-Based Model of Deepfake Detection in Social Media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DDFD;  100K-Faces;  FFHQ ; Deepfake TIMIT; VGGFace2; the eye-blinking dataset; CASIA-WebFac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GAN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91%</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Discusses the performance of deep convolution GAN for 10 successive iterations.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Losses of discriminator get decrease while of generator increases with each successive iteration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To improve the handling of small datasets and overcome GAN constraints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191343379"/>
                  </a:ext>
                </a:extLst>
              </a:tr>
              <a:tr h="83243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Video Detection Using Convolutional Neural Network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Celeb-DF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RNN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proposed model works well and is able to successfully gather features required for further processing to test for deepfakes.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It is observed that the accuracy of the proposed model decreases with low quality images and with medium quality video</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Research in the field of image &amp; video forgery and digital media forensics.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610942822"/>
                  </a:ext>
                </a:extLst>
              </a:tr>
              <a:tr h="83243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Short And Low Resolution Deepfake Video Detection Using CNN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DFDC, FF++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Convolutional Neural Network (CNN) [6] can accurately predict whether or not a video has been manipulated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It is so hard to discover deepfake recordings where the manipulation is just present in a little part of the video</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How we may improve our system’s robustness against altered videos by using unknown techniques during training.</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784821729"/>
                  </a:ext>
                </a:extLst>
              </a:tr>
              <a:tr h="83243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A Review of Deep Learning-based Approaches for Deepfake Content Detection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Celeb-DF, and DeepfakeDetection (DFD), FF++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Face2Face, FaceSwap, SVM</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Complexity and realism of deepfake methods are actively refined as a consequence of the advances in deep learning techniques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Time-consuming and laborious manual annotation of massive amounts of new data</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Dynamic procedure or even the combination of supervised and unsupervised learning to rapidly identifying and actively tracking the patterns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669690481"/>
                  </a:ext>
                </a:extLst>
              </a:tr>
            </a:tbl>
          </a:graphicData>
        </a:graphic>
      </p:graphicFrame>
      <p:sp>
        <p:nvSpPr>
          <p:cNvPr id="4" name="Footer Placeholder 3">
            <a:extLst>
              <a:ext uri="{FF2B5EF4-FFF2-40B4-BE49-F238E27FC236}">
                <a16:creationId xmlns:a16="http://schemas.microsoft.com/office/drawing/2014/main" id="{9EA1F203-0555-64C3-BB68-EF7B1679908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41E6353C-2219-44D5-95CE-AC53F420B1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128264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DE0D4A8B-4350-B150-D36D-A5CD5750CC8A}"/>
              </a:ext>
            </a:extLst>
          </p:cNvPr>
          <p:cNvGraphicFramePr>
            <a:graphicFrameLocks noGrp="1"/>
          </p:cNvGraphicFramePr>
          <p:nvPr>
            <p:ph idx="1"/>
            <p:extLst>
              <p:ext uri="{D42A27DB-BD31-4B8C-83A1-F6EECF244321}">
                <p14:modId xmlns:p14="http://schemas.microsoft.com/office/powerpoint/2010/main" val="3645806731"/>
              </p:ext>
            </p:extLst>
          </p:nvPr>
        </p:nvGraphicFramePr>
        <p:xfrm>
          <a:off x="493059" y="448234"/>
          <a:ext cx="10860744" cy="5698461"/>
        </p:xfrm>
        <a:graphic>
          <a:graphicData uri="http://schemas.openxmlformats.org/drawingml/2006/table">
            <a:tbl>
              <a:tblPr bandRow="1">
                <a:tableStyleId>{5C22544A-7EE6-4342-B048-85BDC9FD1C3A}</a:tableStyleId>
              </a:tblPr>
              <a:tblGrid>
                <a:gridCol w="717176">
                  <a:extLst>
                    <a:ext uri="{9D8B030D-6E8A-4147-A177-3AD203B41FA5}">
                      <a16:colId xmlns:a16="http://schemas.microsoft.com/office/drawing/2014/main" val="1438774585"/>
                    </a:ext>
                  </a:extLst>
                </a:gridCol>
                <a:gridCol w="1998010">
                  <a:extLst>
                    <a:ext uri="{9D8B030D-6E8A-4147-A177-3AD203B41FA5}">
                      <a16:colId xmlns:a16="http://schemas.microsoft.com/office/drawing/2014/main" val="1456343971"/>
                    </a:ext>
                  </a:extLst>
                </a:gridCol>
                <a:gridCol w="1032061">
                  <a:extLst>
                    <a:ext uri="{9D8B030D-6E8A-4147-A177-3AD203B41FA5}">
                      <a16:colId xmlns:a16="http://schemas.microsoft.com/office/drawing/2014/main" val="3690797289"/>
                    </a:ext>
                  </a:extLst>
                </a:gridCol>
                <a:gridCol w="1084729">
                  <a:extLst>
                    <a:ext uri="{9D8B030D-6E8A-4147-A177-3AD203B41FA5}">
                      <a16:colId xmlns:a16="http://schemas.microsoft.com/office/drawing/2014/main" val="1694873153"/>
                    </a:ext>
                  </a:extLst>
                </a:gridCol>
                <a:gridCol w="878541">
                  <a:extLst>
                    <a:ext uri="{9D8B030D-6E8A-4147-A177-3AD203B41FA5}">
                      <a16:colId xmlns:a16="http://schemas.microsoft.com/office/drawing/2014/main" val="261027542"/>
                    </a:ext>
                  </a:extLst>
                </a:gridCol>
                <a:gridCol w="1685365">
                  <a:extLst>
                    <a:ext uri="{9D8B030D-6E8A-4147-A177-3AD203B41FA5}">
                      <a16:colId xmlns:a16="http://schemas.microsoft.com/office/drawing/2014/main" val="3149761944"/>
                    </a:ext>
                  </a:extLst>
                </a:gridCol>
                <a:gridCol w="1586753">
                  <a:extLst>
                    <a:ext uri="{9D8B030D-6E8A-4147-A177-3AD203B41FA5}">
                      <a16:colId xmlns:a16="http://schemas.microsoft.com/office/drawing/2014/main" val="3656857982"/>
                    </a:ext>
                  </a:extLst>
                </a:gridCol>
                <a:gridCol w="1878109">
                  <a:extLst>
                    <a:ext uri="{9D8B030D-6E8A-4147-A177-3AD203B41FA5}">
                      <a16:colId xmlns:a16="http://schemas.microsoft.com/office/drawing/2014/main" val="3563365661"/>
                    </a:ext>
                  </a:extLst>
                </a:gridCol>
              </a:tblGrid>
              <a:tr h="95324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Attacks: Generation, Detection, Datasets, Challenges, and Research Directions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 DFDC, Celeb-DF, WildDeepfake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StyleGAN, AttGAN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91%</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Forgery detection without capturing the intricacies and subtleties of advanced deepfakes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quality of the deepfake datasets is yet another prominent challenge in deepfake detection.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Focus on finding a balance between utilizing deepfakes’ beneficial potential and reducing their negative effects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370280074"/>
                  </a:ext>
                </a:extLst>
              </a:tr>
              <a:tr h="95324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14.</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with Deep Learning: Convolutional Neural Networks versus Transformers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 DFDC, Celeb-DF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Models performed very well consistently when trained</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Models trained on the Deeper Forensics dataset fared poorly when tested on the other datasets.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 </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Future works along with newer and more sophisticated deepfakes datasets.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232492661"/>
                  </a:ext>
                </a:extLst>
              </a:tr>
              <a:tr h="932226">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15.</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Detecting Deepfake Images Using Deep Learning Techniques and Explainable AI Methods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FFHQ</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CNN,DNN, XAI</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90%</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Correctly identify real images to make the model trustworthy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XAI is limited to images, but in the future, video samples could be validated by XAI</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Researchers may have to look at medical images to implement and get the best outcome from deepfake detection for further medical analysis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016463314"/>
                  </a:ext>
                </a:extLst>
              </a:tr>
              <a:tr h="95324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16.</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ResViT: A Framework for Deepfake Videos Detection2022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DFDC2, Celeb-DF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ResVIT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We use a couple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of libraries like BlazeFace and MTCNN for face extraction, known as the rapid processing of large amounts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of images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We present the training and validation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losses and accuracy on three sample datasets for the</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proposed ResViT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Performance of the ResViT under massive datasets with more baseline models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127288628"/>
                  </a:ext>
                </a:extLst>
              </a:tr>
              <a:tr h="95324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17.</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THROUGH DEEP LEARNING USING RESNEXT CNN AND LSTM 1 2022</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FF++, DFDC, Celeb-DF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 RNN</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93%</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It can accurately predict the output by analyzing just one second of video</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Integrating it into a larger sof</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Processing the temporal sequence and identifying changes between consecutive frames.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902066749"/>
                  </a:ext>
                </a:extLst>
              </a:tr>
              <a:tr h="953247">
                <a:tc>
                  <a:txBody>
                    <a:bodyPr/>
                    <a:lstStyle/>
                    <a:p>
                      <a:pPr marL="68580" algn="ctr">
                        <a:lnSpc>
                          <a:spcPct val="107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18.</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Deepfake Detection on Social Media:</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Leveraging Deep Learning and fasttext</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Embeddings for Identifying</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Machine-Generated Tweets 2016</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3660" indent="-4445"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DFDC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CNN, LSTM, SGC</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marR="88265" indent="-5080" algn="ctr">
                        <a:lnSpc>
                          <a:spcPct val="115000"/>
                        </a:lnSpc>
                        <a:spcBef>
                          <a:spcPts val="10"/>
                        </a:spcBef>
                        <a:spcAft>
                          <a:spcPts val="0"/>
                        </a:spcAft>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87%</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The adoption of a CNN model structure in this</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p>
                      <a:pPr algn="ctr">
                        <a:lnSpc>
                          <a:spcPct val="107000"/>
                        </a:lnSpc>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Study shows its superiority in terms of simplicity, computational efficiency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L="74295" algn="ctr">
                        <a:lnSpc>
                          <a:spcPts val="1370"/>
                        </a:lnSpc>
                        <a:spcBef>
                          <a:spcPts val="5"/>
                        </a:spcBef>
                      </a:pPr>
                      <a:r>
                        <a:rPr lang="en-US" sz="900" kern="100">
                          <a:effectLst/>
                          <a:latin typeface="Times New Roman" panose="02020603050405020304" pitchFamily="18" charset="0"/>
                          <a:ea typeface="Times New Roman" panose="02020603050405020304" pitchFamily="18" charset="0"/>
                          <a:cs typeface="Mangal" panose="02040503050203030202" pitchFamily="18" charset="0"/>
                        </a:rPr>
                        <a:t>No higher accuracy</a:t>
                      </a:r>
                      <a:endParaRPr lang="en-IN" sz="900" kern="10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ctr">
                        <a:lnSpc>
                          <a:spcPct val="107000"/>
                        </a:lnSpc>
                      </a:pPr>
                      <a:r>
                        <a:rPr lang="en-US" sz="900" kern="100" dirty="0">
                          <a:effectLst/>
                          <a:latin typeface="Times New Roman" panose="02020603050405020304" pitchFamily="18" charset="0"/>
                          <a:ea typeface="Times New Roman" panose="02020603050405020304" pitchFamily="18" charset="0"/>
                          <a:cs typeface="Mangal" panose="02040503050203030202" pitchFamily="18" charset="0"/>
                        </a:rPr>
                        <a:t> The quantum NLP and other cutting-edge methodologies will be applied for more sophisticated and efficient detection systems</a:t>
                      </a:r>
                      <a:endParaRPr lang="en-IN" sz="900" kern="100" dirty="0">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977729414"/>
                  </a:ext>
                </a:extLst>
              </a:tr>
            </a:tbl>
          </a:graphicData>
        </a:graphic>
      </p:graphicFrame>
      <p:sp>
        <p:nvSpPr>
          <p:cNvPr id="4" name="Footer Placeholder 3">
            <a:extLst>
              <a:ext uri="{FF2B5EF4-FFF2-40B4-BE49-F238E27FC236}">
                <a16:creationId xmlns:a16="http://schemas.microsoft.com/office/drawing/2014/main" id="{2FE943C2-6A30-A514-6F7C-57B266CA259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B3942296-B0FB-807A-A349-6D916AE3F61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148057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51F1-9587-F419-E33F-3B3D933CFF94}"/>
              </a:ext>
            </a:extLst>
          </p:cNvPr>
          <p:cNvSpPr>
            <a:spLocks noGrp="1"/>
          </p:cNvSpPr>
          <p:nvPr>
            <p:ph type="title"/>
          </p:nvPr>
        </p:nvSpPr>
        <p:spPr>
          <a:xfrm>
            <a:off x="838200" y="365125"/>
            <a:ext cx="10515600" cy="549275"/>
          </a:xfrm>
        </p:spPr>
        <p:txBody>
          <a:bodyPr/>
          <a:lstStyle/>
          <a:p>
            <a:r>
              <a:rPr lang="en-IN" b="1" dirty="0">
                <a:latin typeface="Goudy Old Style" panose="02020502050305020303" pitchFamily="18" charset="0"/>
              </a:rPr>
              <a:t>REFERENCES</a:t>
            </a:r>
          </a:p>
        </p:txBody>
      </p:sp>
      <p:sp>
        <p:nvSpPr>
          <p:cNvPr id="3" name="Content Placeholder 2">
            <a:extLst>
              <a:ext uri="{FF2B5EF4-FFF2-40B4-BE49-F238E27FC236}">
                <a16:creationId xmlns:a16="http://schemas.microsoft.com/office/drawing/2014/main" id="{C4625F78-8FB7-D282-0B13-1F8272EB572D}"/>
              </a:ext>
            </a:extLst>
          </p:cNvPr>
          <p:cNvSpPr>
            <a:spLocks noGrp="1"/>
          </p:cNvSpPr>
          <p:nvPr>
            <p:ph idx="1"/>
          </p:nvPr>
        </p:nvSpPr>
        <p:spPr>
          <a:xfrm>
            <a:off x="838200" y="914400"/>
            <a:ext cx="10515600" cy="5441950"/>
          </a:xfrm>
        </p:spPr>
        <p:txBody>
          <a:bodyPr/>
          <a:lstStyle/>
          <a:p>
            <a:pPr marL="0" indent="0">
              <a:buNone/>
            </a:pPr>
            <a:r>
              <a:rPr lang="en-IN" sz="1800" dirty="0">
                <a:latin typeface="Goudy Old Style" panose="02020502050305020303" pitchFamily="18" charset="0"/>
              </a:rPr>
              <a:t>[1] Andreas </a:t>
            </a:r>
            <a:r>
              <a:rPr lang="en-IN" sz="1800" dirty="0" err="1">
                <a:latin typeface="Goudy Old Style" panose="02020502050305020303" pitchFamily="18" charset="0"/>
              </a:rPr>
              <a:t>Rossler</a:t>
            </a:r>
            <a:r>
              <a:rPr lang="en-IN" sz="1800" dirty="0">
                <a:latin typeface="Goudy Old Style" panose="02020502050305020303" pitchFamily="18" charset="0"/>
              </a:rPr>
              <a:t>, Davide Cozzolino, Luisa </a:t>
            </a:r>
            <a:r>
              <a:rPr lang="en-IN" sz="1800" dirty="0" err="1">
                <a:latin typeface="Goudy Old Style" panose="02020502050305020303" pitchFamily="18" charset="0"/>
              </a:rPr>
              <a:t>Verdoliva</a:t>
            </a:r>
            <a:r>
              <a:rPr lang="en-IN" sz="1800" dirty="0">
                <a:latin typeface="Goudy Old Style" panose="02020502050305020303" pitchFamily="18" charset="0"/>
              </a:rPr>
              <a:t>, Christian </a:t>
            </a:r>
            <a:r>
              <a:rPr lang="en-IN" sz="1800" dirty="0" err="1">
                <a:latin typeface="Goudy Old Style" panose="02020502050305020303" pitchFamily="18" charset="0"/>
              </a:rPr>
              <a:t>Riess</a:t>
            </a:r>
            <a:r>
              <a:rPr lang="en-IN" sz="1800" dirty="0">
                <a:latin typeface="Goudy Old Style" panose="02020502050305020303" pitchFamily="18" charset="0"/>
              </a:rPr>
              <a:t>, Justus</a:t>
            </a:r>
          </a:p>
          <a:p>
            <a:pPr marL="0" indent="0">
              <a:buNone/>
            </a:pPr>
            <a:r>
              <a:rPr lang="en-IN" sz="1800" dirty="0" err="1">
                <a:latin typeface="Goudy Old Style" panose="02020502050305020303" pitchFamily="18" charset="0"/>
              </a:rPr>
              <a:t>Thies,Matthias</a:t>
            </a:r>
            <a:r>
              <a:rPr lang="en-IN" sz="1800" dirty="0">
                <a:latin typeface="Goudy Old Style" panose="02020502050305020303" pitchFamily="18" charset="0"/>
              </a:rPr>
              <a:t> </a:t>
            </a:r>
            <a:r>
              <a:rPr lang="en-IN" sz="1800" dirty="0" err="1">
                <a:latin typeface="Goudy Old Style" panose="02020502050305020303" pitchFamily="18" charset="0"/>
              </a:rPr>
              <a:t>Nießner</a:t>
            </a:r>
            <a:r>
              <a:rPr lang="en-IN" sz="1800" dirty="0">
                <a:latin typeface="Goudy Old Style" panose="02020502050305020303" pitchFamily="18" charset="0"/>
              </a:rPr>
              <a:t>, “</a:t>
            </a:r>
            <a:r>
              <a:rPr lang="en-IN" sz="1800" dirty="0" err="1">
                <a:latin typeface="Goudy Old Style" panose="02020502050305020303" pitchFamily="18" charset="0"/>
              </a:rPr>
              <a:t>FaceForensics</a:t>
            </a:r>
            <a:r>
              <a:rPr lang="en-IN" sz="1800" dirty="0">
                <a:latin typeface="Goudy Old Style" panose="02020502050305020303" pitchFamily="18" charset="0"/>
              </a:rPr>
              <a:t>++: Learning to Detect Manipulated Facial</a:t>
            </a:r>
          </a:p>
          <a:p>
            <a:pPr marL="0" indent="0">
              <a:buNone/>
            </a:pPr>
            <a:r>
              <a:rPr lang="en-IN" sz="1800" dirty="0">
                <a:latin typeface="Goudy Old Style" panose="02020502050305020303" pitchFamily="18" charset="0"/>
              </a:rPr>
              <a:t>Images” in arXiv:1901.08971.</a:t>
            </a:r>
          </a:p>
          <a:p>
            <a:pPr marL="0" indent="0">
              <a:buNone/>
            </a:pPr>
            <a:r>
              <a:rPr lang="en-IN" sz="1800" dirty="0">
                <a:latin typeface="Goudy Old Style" panose="02020502050305020303" pitchFamily="18" charset="0"/>
              </a:rPr>
              <a:t>[2] Deepfake detection challenge dataset : https://www.kaggle.com/c/</a:t>
            </a:r>
            <a:r>
              <a:rPr lang="en-IN" sz="1800" dirty="0" err="1">
                <a:latin typeface="Goudy Old Style" panose="02020502050305020303" pitchFamily="18" charset="0"/>
              </a:rPr>
              <a:t>deepfake-detectionchallenge</a:t>
            </a:r>
            <a:r>
              <a:rPr lang="en-IN" sz="1800" dirty="0">
                <a:latin typeface="Goudy Old Style" panose="02020502050305020303" pitchFamily="18" charset="0"/>
              </a:rPr>
              <a:t>/data Accessed on 26 March, 2020</a:t>
            </a:r>
          </a:p>
          <a:p>
            <a:pPr marL="0" indent="0">
              <a:buNone/>
            </a:pPr>
            <a:r>
              <a:rPr lang="en-IN" sz="1800" dirty="0">
                <a:latin typeface="Goudy Old Style" panose="02020502050305020303" pitchFamily="18" charset="0"/>
              </a:rPr>
              <a:t>[3] </a:t>
            </a:r>
            <a:r>
              <a:rPr lang="en-IN" sz="1800" dirty="0" err="1">
                <a:latin typeface="Goudy Old Style" panose="02020502050305020303" pitchFamily="18" charset="0"/>
              </a:rPr>
              <a:t>Yuezun</a:t>
            </a:r>
            <a:r>
              <a:rPr lang="en-IN" sz="1800" dirty="0">
                <a:latin typeface="Goudy Old Style" panose="02020502050305020303" pitchFamily="18" charset="0"/>
              </a:rPr>
              <a:t> Li , Xin Yang , Pu Sun , </a:t>
            </a:r>
            <a:r>
              <a:rPr lang="en-IN" sz="1800" dirty="0" err="1">
                <a:latin typeface="Goudy Old Style" panose="02020502050305020303" pitchFamily="18" charset="0"/>
              </a:rPr>
              <a:t>Honggang</a:t>
            </a:r>
            <a:r>
              <a:rPr lang="en-IN" sz="1800" dirty="0">
                <a:latin typeface="Goudy Old Style" panose="02020502050305020303" pitchFamily="18" charset="0"/>
              </a:rPr>
              <a:t> Qi and </a:t>
            </a:r>
            <a:r>
              <a:rPr lang="en-IN" sz="1800" dirty="0" err="1">
                <a:latin typeface="Goudy Old Style" panose="02020502050305020303" pitchFamily="18" charset="0"/>
              </a:rPr>
              <a:t>Siwei</a:t>
            </a:r>
            <a:r>
              <a:rPr lang="en-IN" sz="1800" dirty="0">
                <a:latin typeface="Goudy Old Style" panose="02020502050305020303" pitchFamily="18" charset="0"/>
              </a:rPr>
              <a:t> Lyu “Celeb-DF: A</a:t>
            </a:r>
          </a:p>
          <a:p>
            <a:pPr marL="0" indent="0">
              <a:buNone/>
            </a:pPr>
            <a:r>
              <a:rPr lang="en-IN" sz="1800" dirty="0">
                <a:latin typeface="Goudy Old Style" panose="02020502050305020303" pitchFamily="18" charset="0"/>
              </a:rPr>
              <a:t>Large-scale Challenging Dataset for </a:t>
            </a:r>
            <a:r>
              <a:rPr lang="en-IN" sz="1800" dirty="0" err="1">
                <a:latin typeface="Goudy Old Style" panose="02020502050305020303" pitchFamily="18" charset="0"/>
              </a:rPr>
              <a:t>DeepFake</a:t>
            </a:r>
            <a:r>
              <a:rPr lang="en-IN" sz="1800" dirty="0">
                <a:latin typeface="Goudy Old Style" panose="02020502050305020303" pitchFamily="18" charset="0"/>
              </a:rPr>
              <a:t> Forensics” in arXiv:1909.12962</a:t>
            </a:r>
          </a:p>
          <a:p>
            <a:pPr marL="0" indent="0">
              <a:buNone/>
            </a:pPr>
            <a:r>
              <a:rPr lang="en-IN" sz="1800" dirty="0">
                <a:latin typeface="Goudy Old Style" panose="02020502050305020303" pitchFamily="18" charset="0"/>
              </a:rPr>
              <a:t>[4] Deepfake Video of Mark Zuckerberg Goes Viral on Eve of House A.I. Hearing :</a:t>
            </a:r>
          </a:p>
          <a:p>
            <a:pPr marL="0" indent="0">
              <a:buNone/>
            </a:pPr>
            <a:r>
              <a:rPr lang="en-IN" sz="1800" dirty="0">
                <a:latin typeface="Goudy Old Style" panose="02020502050305020303" pitchFamily="18" charset="0"/>
              </a:rPr>
              <a:t>https://fortune.com/2019/06/12/deepfake-mark-zuckerberg/ Accessed on 26 March,</a:t>
            </a:r>
          </a:p>
          <a:p>
            <a:pPr marL="0" indent="0">
              <a:buNone/>
            </a:pPr>
            <a:r>
              <a:rPr lang="en-IN" sz="1800" dirty="0">
                <a:latin typeface="Goudy Old Style" panose="02020502050305020303" pitchFamily="18" charset="0"/>
              </a:rPr>
              <a:t>2020</a:t>
            </a:r>
          </a:p>
          <a:p>
            <a:pPr marL="0" indent="0">
              <a:buNone/>
            </a:pPr>
            <a:r>
              <a:rPr lang="en-IN" sz="1800" dirty="0">
                <a:latin typeface="Goudy Old Style" panose="02020502050305020303" pitchFamily="18" charset="0"/>
              </a:rPr>
              <a:t>[5] 10 deepfake examples that terrified and amused the internet :</a:t>
            </a:r>
          </a:p>
          <a:p>
            <a:pPr marL="0" indent="0">
              <a:buNone/>
            </a:pPr>
            <a:r>
              <a:rPr lang="en-IN" sz="1800" dirty="0">
                <a:latin typeface="Goudy Old Style" panose="02020502050305020303" pitchFamily="18" charset="0"/>
              </a:rPr>
              <a:t>https://www.creativebloq.com/features/deepfake-examples Accessed on 26 March,</a:t>
            </a:r>
          </a:p>
          <a:p>
            <a:pPr marL="0" indent="0">
              <a:buNone/>
            </a:pPr>
            <a:r>
              <a:rPr lang="en-IN" sz="1800" dirty="0">
                <a:latin typeface="Goudy Old Style" panose="02020502050305020303" pitchFamily="18" charset="0"/>
              </a:rPr>
              <a:t>2020</a:t>
            </a:r>
          </a:p>
          <a:p>
            <a:pPr marL="0" indent="0">
              <a:buNone/>
            </a:pPr>
            <a:r>
              <a:rPr lang="en-IN" sz="1800" dirty="0">
                <a:latin typeface="Goudy Old Style" panose="02020502050305020303" pitchFamily="18" charset="0"/>
              </a:rPr>
              <a:t>[6] TensorFlow: https://www.tensorflow.org/ (Accessed on 26 March, 2020)</a:t>
            </a:r>
          </a:p>
          <a:p>
            <a:pPr marL="0" indent="0">
              <a:buNone/>
            </a:pPr>
            <a:r>
              <a:rPr lang="en-IN" sz="1800" dirty="0">
                <a:latin typeface="Goudy Old Style" panose="02020502050305020303" pitchFamily="18" charset="0"/>
              </a:rPr>
              <a:t>[7] </a:t>
            </a:r>
            <a:r>
              <a:rPr lang="en-IN" sz="1800" dirty="0" err="1">
                <a:latin typeface="Goudy Old Style" panose="02020502050305020303" pitchFamily="18" charset="0"/>
              </a:rPr>
              <a:t>Keras</a:t>
            </a:r>
            <a:r>
              <a:rPr lang="en-IN" sz="1800" dirty="0">
                <a:latin typeface="Goudy Old Style" panose="02020502050305020303" pitchFamily="18" charset="0"/>
              </a:rPr>
              <a:t>: https://keras.io/ (Accessed on 26 March, 2020)</a:t>
            </a:r>
          </a:p>
        </p:txBody>
      </p:sp>
      <p:sp>
        <p:nvSpPr>
          <p:cNvPr id="4" name="Footer Placeholder 3">
            <a:extLst>
              <a:ext uri="{FF2B5EF4-FFF2-40B4-BE49-F238E27FC236}">
                <a16:creationId xmlns:a16="http://schemas.microsoft.com/office/drawing/2014/main" id="{155F59BB-6569-8D10-981E-2A24F9CD640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3764055A-BE41-7C80-97F7-8FAB4A0835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61728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91E40B-A273-F96D-9B75-56FF38730670}"/>
              </a:ext>
            </a:extLst>
          </p:cNvPr>
          <p:cNvSpPr>
            <a:spLocks noGrp="1"/>
          </p:cNvSpPr>
          <p:nvPr>
            <p:ph idx="1"/>
          </p:nvPr>
        </p:nvSpPr>
        <p:spPr>
          <a:xfrm>
            <a:off x="472440" y="304800"/>
            <a:ext cx="10515600" cy="5750243"/>
          </a:xfrm>
        </p:spPr>
        <p:txBody>
          <a:bodyPr/>
          <a:lstStyle/>
          <a:p>
            <a:pPr marL="0" indent="0">
              <a:buNone/>
            </a:pPr>
            <a:r>
              <a:rPr lang="en-US" sz="1800" dirty="0">
                <a:latin typeface="Goudy Old Style" panose="02020502050305020303" pitchFamily="18" charset="0"/>
              </a:rPr>
              <a:t>[8] </a:t>
            </a:r>
            <a:r>
              <a:rPr lang="en-US" sz="1800" dirty="0" err="1">
                <a:latin typeface="Goudy Old Style" panose="02020502050305020303" pitchFamily="18" charset="0"/>
              </a:rPr>
              <a:t>PyTorch</a:t>
            </a:r>
            <a:r>
              <a:rPr lang="en-US" sz="1800" dirty="0">
                <a:latin typeface="Goudy Old Style" panose="02020502050305020303" pitchFamily="18" charset="0"/>
              </a:rPr>
              <a:t> : https://pytorch.org/ (Accessed on 26 March, 2020)</a:t>
            </a:r>
          </a:p>
          <a:p>
            <a:pPr marL="0" indent="0">
              <a:buNone/>
            </a:pPr>
            <a:r>
              <a:rPr lang="en-US" sz="1800" dirty="0">
                <a:latin typeface="Goudy Old Style" panose="02020502050305020303" pitchFamily="18" charset="0"/>
              </a:rPr>
              <a:t>[9] G. </a:t>
            </a:r>
            <a:r>
              <a:rPr lang="en-US" sz="1800" dirty="0" err="1">
                <a:latin typeface="Goudy Old Style" panose="02020502050305020303" pitchFamily="18" charset="0"/>
              </a:rPr>
              <a:t>Antipov</a:t>
            </a:r>
            <a:r>
              <a:rPr lang="en-US" sz="1800" dirty="0">
                <a:latin typeface="Goudy Old Style" panose="02020502050305020303" pitchFamily="18" charset="0"/>
              </a:rPr>
              <a:t>, M. </a:t>
            </a:r>
            <a:r>
              <a:rPr lang="en-US" sz="1800" dirty="0" err="1">
                <a:latin typeface="Goudy Old Style" panose="02020502050305020303" pitchFamily="18" charset="0"/>
              </a:rPr>
              <a:t>Baccouche</a:t>
            </a:r>
            <a:r>
              <a:rPr lang="en-US" sz="1800" dirty="0">
                <a:latin typeface="Goudy Old Style" panose="02020502050305020303" pitchFamily="18" charset="0"/>
              </a:rPr>
              <a:t>, and J.-L. </a:t>
            </a:r>
            <a:r>
              <a:rPr lang="en-US" sz="1800" dirty="0" err="1">
                <a:latin typeface="Goudy Old Style" panose="02020502050305020303" pitchFamily="18" charset="0"/>
              </a:rPr>
              <a:t>Dugelay</a:t>
            </a:r>
            <a:r>
              <a:rPr lang="en-US" sz="1800" dirty="0">
                <a:latin typeface="Goudy Old Style" panose="02020502050305020303" pitchFamily="18" charset="0"/>
              </a:rPr>
              <a:t>. Face aging with conditional </a:t>
            </a:r>
            <a:r>
              <a:rPr lang="en-US" sz="1800" dirty="0" err="1">
                <a:latin typeface="Goudy Old Style" panose="02020502050305020303" pitchFamily="18" charset="0"/>
              </a:rPr>
              <a:t>generative</a:t>
            </a:r>
            <a:r>
              <a:rPr lang="en-US" sz="1800" dirty="0">
                <a:latin typeface="Goudy Old Style" panose="02020502050305020303" pitchFamily="18" charset="0"/>
              </a:rPr>
              <a:t> adversarial networks. arXiv:1702.01983, Feb. 2017</a:t>
            </a:r>
          </a:p>
          <a:p>
            <a:pPr marL="0" indent="0">
              <a:buNone/>
            </a:pPr>
            <a:r>
              <a:rPr lang="en-US" sz="1800" dirty="0">
                <a:latin typeface="Goudy Old Style" panose="02020502050305020303" pitchFamily="18" charset="0"/>
              </a:rPr>
              <a:t>[10] J. </a:t>
            </a:r>
            <a:r>
              <a:rPr lang="en-US" sz="1800" dirty="0" err="1">
                <a:latin typeface="Goudy Old Style" panose="02020502050305020303" pitchFamily="18" charset="0"/>
              </a:rPr>
              <a:t>Thies</a:t>
            </a:r>
            <a:r>
              <a:rPr lang="en-US" sz="1800" dirty="0">
                <a:latin typeface="Goudy Old Style" panose="02020502050305020303" pitchFamily="18" charset="0"/>
              </a:rPr>
              <a:t> et al. Face2Face: Real-time face capture and reenactment of </a:t>
            </a:r>
            <a:r>
              <a:rPr lang="en-US" sz="1800" dirty="0" err="1">
                <a:latin typeface="Goudy Old Style" panose="02020502050305020303" pitchFamily="18" charset="0"/>
              </a:rPr>
              <a:t>rgb</a:t>
            </a:r>
            <a:r>
              <a:rPr lang="en-US" sz="1800" dirty="0">
                <a:latin typeface="Goudy Old Style" panose="02020502050305020303" pitchFamily="18" charset="0"/>
              </a:rPr>
              <a:t> videos.</a:t>
            </a:r>
          </a:p>
          <a:p>
            <a:pPr marL="0" indent="0">
              <a:buNone/>
            </a:pPr>
            <a:r>
              <a:rPr lang="en-US" sz="1800" dirty="0">
                <a:latin typeface="Goudy Old Style" panose="02020502050305020303" pitchFamily="18" charset="0"/>
              </a:rPr>
              <a:t>Proceedings of the IEEE Conference on Computer Vision and Pattern Recognition,</a:t>
            </a:r>
          </a:p>
          <a:p>
            <a:pPr marL="0" indent="0">
              <a:buNone/>
            </a:pPr>
            <a:r>
              <a:rPr lang="en-US" sz="1800" dirty="0">
                <a:latin typeface="Goudy Old Style" panose="02020502050305020303" pitchFamily="18" charset="0"/>
              </a:rPr>
              <a:t>pages 2387–2395, June 2016. Las Vegas, NV.</a:t>
            </a:r>
          </a:p>
          <a:p>
            <a:pPr marL="0" indent="0">
              <a:buNone/>
            </a:pPr>
            <a:r>
              <a:rPr lang="en-US" sz="1800" dirty="0">
                <a:latin typeface="Goudy Old Style" panose="02020502050305020303" pitchFamily="18" charset="0"/>
              </a:rPr>
              <a:t>[11] Face app: https://www.faceapp.com/ (Accessed on 26 March, 2020)</a:t>
            </a:r>
          </a:p>
          <a:p>
            <a:pPr marL="0" indent="0">
              <a:buNone/>
            </a:pPr>
            <a:r>
              <a:rPr lang="en-US" sz="1800" dirty="0">
                <a:latin typeface="Goudy Old Style" panose="02020502050305020303" pitchFamily="18" charset="0"/>
              </a:rPr>
              <a:t>[12] Face Swap : https://faceswaponline.com/ (Accessed on 26 March, 2020)</a:t>
            </a:r>
          </a:p>
          <a:p>
            <a:pPr marL="0" indent="0">
              <a:buNone/>
            </a:pPr>
            <a:r>
              <a:rPr lang="en-US" sz="1800" dirty="0">
                <a:latin typeface="Goudy Old Style" panose="02020502050305020303" pitchFamily="18" charset="0"/>
              </a:rPr>
              <a:t>[13] Deepfakes, Revenge Porn, And The Impact On Women :</a:t>
            </a:r>
          </a:p>
          <a:p>
            <a:pPr marL="0" indent="0">
              <a:buNone/>
            </a:pPr>
            <a:r>
              <a:rPr lang="en-US" sz="1800" dirty="0">
                <a:latin typeface="Goudy Old Style" panose="02020502050305020303" pitchFamily="18" charset="0"/>
              </a:rPr>
              <a:t>https://www.forbes.com/sites/</a:t>
            </a:r>
            <a:r>
              <a:rPr lang="en-US" sz="1800" dirty="0" err="1">
                <a:latin typeface="Goudy Old Style" panose="02020502050305020303" pitchFamily="18" charset="0"/>
              </a:rPr>
              <a:t>chenxiwang</a:t>
            </a:r>
            <a:r>
              <a:rPr lang="en-US" sz="1800" dirty="0">
                <a:latin typeface="Goudy Old Style" panose="02020502050305020303" pitchFamily="18" charset="0"/>
              </a:rPr>
              <a:t>/2019/11/01/</a:t>
            </a:r>
            <a:r>
              <a:rPr lang="en-US" sz="1800" dirty="0" err="1">
                <a:latin typeface="Goudy Old Style" panose="02020502050305020303" pitchFamily="18" charset="0"/>
              </a:rPr>
              <a:t>deepfakes-revenge-porn-andthe-impact-on-women</a:t>
            </a:r>
            <a:r>
              <a:rPr lang="en-US" sz="1800" dirty="0">
                <a:latin typeface="Goudy Old Style" panose="02020502050305020303" pitchFamily="18" charset="0"/>
              </a:rPr>
              <a:t>/</a:t>
            </a:r>
          </a:p>
          <a:p>
            <a:pPr marL="0" indent="0">
              <a:buNone/>
            </a:pPr>
            <a:r>
              <a:rPr lang="en-US" sz="1800" dirty="0">
                <a:latin typeface="Goudy Old Style" panose="02020502050305020303" pitchFamily="18" charset="0"/>
              </a:rPr>
              <a:t>[14] The rise of the deepfake and the threat to democracy :</a:t>
            </a:r>
          </a:p>
          <a:p>
            <a:pPr marL="0" indent="0">
              <a:buNone/>
            </a:pPr>
            <a:r>
              <a:rPr lang="en-IN" sz="1800" dirty="0" err="1">
                <a:latin typeface="Goudy Old Style" panose="02020502050305020303" pitchFamily="18" charset="0"/>
              </a:rPr>
              <a:t>ttps</a:t>
            </a:r>
            <a:r>
              <a:rPr lang="en-IN" sz="1800" dirty="0">
                <a:latin typeface="Goudy Old Style" panose="02020502050305020303" pitchFamily="18" charset="0"/>
              </a:rPr>
              <a:t>://www.theguardian.com/technology/ng-interactive/2019/</a:t>
            </a:r>
            <a:r>
              <a:rPr lang="en-IN" sz="1800" dirty="0" err="1">
                <a:latin typeface="Goudy Old Style" panose="02020502050305020303" pitchFamily="18" charset="0"/>
              </a:rPr>
              <a:t>jun</a:t>
            </a:r>
            <a:r>
              <a:rPr lang="en-IN" sz="1800" dirty="0">
                <a:latin typeface="Goudy Old Style" panose="02020502050305020303" pitchFamily="18" charset="0"/>
              </a:rPr>
              <a:t>/22/</a:t>
            </a:r>
            <a:r>
              <a:rPr lang="en-IN" sz="1800" dirty="0" err="1">
                <a:latin typeface="Goudy Old Style" panose="02020502050305020303" pitchFamily="18" charset="0"/>
              </a:rPr>
              <a:t>the-rise-ofthe-deepfake-and-the-threat-to-democracy</a:t>
            </a:r>
            <a:r>
              <a:rPr lang="en-IN" sz="1800" dirty="0">
                <a:latin typeface="Goudy Old Style" panose="02020502050305020303" pitchFamily="18" charset="0"/>
              </a:rPr>
              <a:t>(Accessed on 26 March, 2020)</a:t>
            </a:r>
          </a:p>
          <a:p>
            <a:pPr marL="0" indent="0">
              <a:buNone/>
            </a:pPr>
            <a:r>
              <a:rPr lang="en-IN" sz="1800" dirty="0">
                <a:latin typeface="Goudy Old Style" panose="02020502050305020303" pitchFamily="18" charset="0"/>
              </a:rPr>
              <a:t>[15] </a:t>
            </a:r>
            <a:r>
              <a:rPr lang="en-IN" sz="1800" dirty="0" err="1">
                <a:latin typeface="Goudy Old Style" panose="02020502050305020303" pitchFamily="18" charset="0"/>
              </a:rPr>
              <a:t>Yuezun</a:t>
            </a:r>
            <a:r>
              <a:rPr lang="en-IN" sz="1800" dirty="0">
                <a:latin typeface="Goudy Old Style" panose="02020502050305020303" pitchFamily="18" charset="0"/>
              </a:rPr>
              <a:t> Li, </a:t>
            </a:r>
            <a:r>
              <a:rPr lang="en-IN" sz="1800" dirty="0" err="1">
                <a:latin typeface="Goudy Old Style" panose="02020502050305020303" pitchFamily="18" charset="0"/>
              </a:rPr>
              <a:t>Siwei</a:t>
            </a:r>
            <a:r>
              <a:rPr lang="en-IN" sz="1800" dirty="0">
                <a:latin typeface="Goudy Old Style" panose="02020502050305020303" pitchFamily="18" charset="0"/>
              </a:rPr>
              <a:t> Lyu, “</a:t>
            </a:r>
            <a:r>
              <a:rPr lang="en-IN" sz="1800" dirty="0" err="1">
                <a:latin typeface="Goudy Old Style" panose="02020502050305020303" pitchFamily="18" charset="0"/>
              </a:rPr>
              <a:t>ExposingDF</a:t>
            </a:r>
            <a:r>
              <a:rPr lang="en-IN" sz="1800" dirty="0">
                <a:latin typeface="Goudy Old Style" panose="02020502050305020303" pitchFamily="18" charset="0"/>
              </a:rPr>
              <a:t> Videos By Detecting Face Warping </a:t>
            </a:r>
            <a:r>
              <a:rPr lang="en-IN" sz="1800" dirty="0" err="1">
                <a:latin typeface="Goudy Old Style" panose="02020502050305020303" pitchFamily="18" charset="0"/>
              </a:rPr>
              <a:t>Artifacts</a:t>
            </a:r>
            <a:r>
              <a:rPr lang="en-IN" sz="1800" dirty="0">
                <a:latin typeface="Goudy Old Style" panose="02020502050305020303" pitchFamily="18" charset="0"/>
              </a:rPr>
              <a:t>,” in arXiv:1811.00656v3.</a:t>
            </a:r>
          </a:p>
          <a:p>
            <a:pPr marL="0" indent="0">
              <a:buNone/>
            </a:pPr>
            <a:r>
              <a:rPr lang="en-IN" sz="1800" dirty="0">
                <a:latin typeface="Goudy Old Style" panose="02020502050305020303" pitchFamily="18" charset="0"/>
              </a:rPr>
              <a:t>[16] </a:t>
            </a:r>
            <a:r>
              <a:rPr lang="en-IN" sz="1800" dirty="0" err="1">
                <a:latin typeface="Goudy Old Style" panose="02020502050305020303" pitchFamily="18" charset="0"/>
              </a:rPr>
              <a:t>Yuezun</a:t>
            </a:r>
            <a:r>
              <a:rPr lang="en-IN" sz="1800" dirty="0">
                <a:latin typeface="Goudy Old Style" panose="02020502050305020303" pitchFamily="18" charset="0"/>
              </a:rPr>
              <a:t> Li, Ming-Ching Chang and </a:t>
            </a:r>
            <a:r>
              <a:rPr lang="en-IN" sz="1800" dirty="0" err="1">
                <a:latin typeface="Goudy Old Style" panose="02020502050305020303" pitchFamily="18" charset="0"/>
              </a:rPr>
              <a:t>Siwei</a:t>
            </a:r>
            <a:r>
              <a:rPr lang="en-IN" sz="1800" dirty="0">
                <a:latin typeface="Goudy Old Style" panose="02020502050305020303" pitchFamily="18" charset="0"/>
              </a:rPr>
              <a:t> Lyu “Exposing AI Created Fake</a:t>
            </a:r>
          </a:p>
          <a:p>
            <a:pPr marL="0" indent="0">
              <a:buNone/>
            </a:pPr>
            <a:r>
              <a:rPr lang="en-IN" sz="1800" dirty="0">
                <a:latin typeface="Goudy Old Style" panose="02020502050305020303" pitchFamily="18" charset="0"/>
              </a:rPr>
              <a:t>Videos by Detecting Eye Blinking” in arXiv:1806.02877v2.</a:t>
            </a:r>
          </a:p>
        </p:txBody>
      </p:sp>
      <p:sp>
        <p:nvSpPr>
          <p:cNvPr id="4" name="Footer Placeholder 3">
            <a:extLst>
              <a:ext uri="{FF2B5EF4-FFF2-40B4-BE49-F238E27FC236}">
                <a16:creationId xmlns:a16="http://schemas.microsoft.com/office/drawing/2014/main" id="{8589AD3D-87C6-E30E-E6C1-4FA525ED672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21154568-9C65-26AC-9072-15CF1DCAD4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2367347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Footer Placeholder 1"/>
          <p:cNvSpPr txBox="1">
            <a:spLocks noGrp="1"/>
          </p:cNvSpPr>
          <p:nvPr>
            <p:ph type="ftr" sz="quarter" idx="3"/>
          </p:nvPr>
        </p:nvSpPr>
        <p:spPr>
          <a:noFill/>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5539" name="Slide Number Placeholder 2"/>
          <p:cNvSpPr txBox="1">
            <a:spLocks noGrp="1"/>
          </p:cNvSpPr>
          <p:nvPr>
            <p:ph type="sldNum" sz="quarter" idx="4"/>
          </p:nvPr>
        </p:nvSpPr>
        <p:spPr>
          <a:noFill/>
          <a:ln>
            <a:noFill/>
          </a:ln>
        </p:spPr>
        <p:txBody>
          <a:bodyPr anchor="ctr" anchorCtr="0"/>
          <a:lstStyle/>
          <a:p>
            <a:pPr marL="0" indent="0" algn="r" eaLnBrk="1" hangingPunct="1">
              <a:lnSpc>
                <a:spcPct val="100000"/>
              </a:lnSpc>
              <a:spcBef>
                <a:spcPct val="0"/>
              </a:spcBef>
              <a:buFontTx/>
              <a:buNone/>
            </a:pPr>
            <a:fld id="{9A0DB2DC-4C9A-4742-B13C-FB6460FD3503}" type="slidenum">
              <a:rPr lang="en-IN" altLang="en-US" sz="1200" dirty="0">
                <a:solidFill>
                  <a:srgbClr val="898989"/>
                </a:solidFill>
              </a:rPr>
              <a:t>24</a:t>
            </a:fld>
            <a:endParaRPr lang="en-IN" altLang="en-US" sz="1200" dirty="0">
              <a:solidFill>
                <a:srgbClr val="898989"/>
              </a:solidFill>
            </a:endParaRPr>
          </a:p>
        </p:txBody>
      </p:sp>
      <p:pic>
        <p:nvPicPr>
          <p:cNvPr id="4" name="Picture 3">
            <a:extLst>
              <a:ext uri="{FF2B5EF4-FFF2-40B4-BE49-F238E27FC236}">
                <a16:creationId xmlns:a16="http://schemas.microsoft.com/office/drawing/2014/main" id="{041132E4-2571-6CE6-A79F-8C17CB095321}"/>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57AC-9DD7-BCEB-353F-66992B6AF83D}"/>
              </a:ext>
            </a:extLst>
          </p:cNvPr>
          <p:cNvSpPr>
            <a:spLocks noGrp="1"/>
          </p:cNvSpPr>
          <p:nvPr>
            <p:ph type="title"/>
          </p:nvPr>
        </p:nvSpPr>
        <p:spPr>
          <a:xfrm>
            <a:off x="838200" y="365125"/>
            <a:ext cx="9906000" cy="854075"/>
          </a:xfrm>
        </p:spPr>
        <p:txBody>
          <a:bodyPr/>
          <a:lstStyle/>
          <a:p>
            <a:r>
              <a:rPr lang="en-IN" b="1" dirty="0">
                <a:latin typeface="Goudy Old Style" panose="02020502050305020303" pitchFamily="18" charset="0"/>
              </a:rPr>
              <a:t>Tools and Technologies</a:t>
            </a:r>
          </a:p>
        </p:txBody>
      </p:sp>
      <p:sp>
        <p:nvSpPr>
          <p:cNvPr id="4" name="Footer Placeholder 3">
            <a:extLst>
              <a:ext uri="{FF2B5EF4-FFF2-40B4-BE49-F238E27FC236}">
                <a16:creationId xmlns:a16="http://schemas.microsoft.com/office/drawing/2014/main" id="{99F2A1F5-A1E4-4B0E-0069-C21219CF1F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29C1B80B-9576-642C-8201-BE6ED8346FD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Content Placeholder 6">
            <a:extLst>
              <a:ext uri="{FF2B5EF4-FFF2-40B4-BE49-F238E27FC236}">
                <a16:creationId xmlns:a16="http://schemas.microsoft.com/office/drawing/2014/main" id="{02F70194-B465-9118-572F-A4CBECABA73A}"/>
              </a:ext>
            </a:extLst>
          </p:cNvPr>
          <p:cNvSpPr>
            <a:spLocks noGrp="1"/>
          </p:cNvSpPr>
          <p:nvPr>
            <p:ph idx="1"/>
          </p:nvPr>
        </p:nvSpPr>
        <p:spPr>
          <a:xfrm>
            <a:off x="838200" y="1478280"/>
            <a:ext cx="10515600" cy="4770120"/>
          </a:xfrm>
        </p:spPr>
        <p:txBody>
          <a:bodyPr numCol="2"/>
          <a:lstStyle/>
          <a:p>
            <a:pPr>
              <a:buFont typeface="Wingdings" panose="05000000000000000000" pitchFamily="2" charset="2"/>
              <a:buChar char="q"/>
            </a:pPr>
            <a:r>
              <a:rPr lang="en-IN" dirty="0">
                <a:latin typeface="Goudy Old Style" panose="02020502050305020303" pitchFamily="18" charset="0"/>
              </a:rPr>
              <a:t>Programming Languages</a:t>
            </a:r>
          </a:p>
          <a:p>
            <a:r>
              <a:rPr lang="en-IN" dirty="0">
                <a:latin typeface="Goudy Old Style" panose="02020502050305020303" pitchFamily="18" charset="0"/>
              </a:rPr>
              <a:t>Python3</a:t>
            </a:r>
          </a:p>
          <a:p>
            <a:r>
              <a:rPr lang="en-IN" dirty="0">
                <a:latin typeface="Goudy Old Style" panose="02020502050305020303" pitchFamily="18" charset="0"/>
              </a:rPr>
              <a:t>JavaScript</a:t>
            </a:r>
          </a:p>
          <a:p>
            <a:pPr>
              <a:buFont typeface="Wingdings" panose="05000000000000000000" pitchFamily="2" charset="2"/>
              <a:buChar char="q"/>
            </a:pPr>
            <a:r>
              <a:rPr lang="en-IN" dirty="0">
                <a:latin typeface="Goudy Old Style" panose="02020502050305020303" pitchFamily="18" charset="0"/>
              </a:rPr>
              <a:t>Programming Frameworks</a:t>
            </a:r>
          </a:p>
          <a:p>
            <a:r>
              <a:rPr lang="en-IN" dirty="0" err="1">
                <a:latin typeface="Goudy Old Style" panose="02020502050305020303" pitchFamily="18" charset="0"/>
              </a:rPr>
              <a:t>PyTorch</a:t>
            </a:r>
            <a:endParaRPr lang="en-IN" dirty="0">
              <a:latin typeface="Goudy Old Style" panose="02020502050305020303" pitchFamily="18" charset="0"/>
            </a:endParaRPr>
          </a:p>
          <a:p>
            <a:r>
              <a:rPr lang="en-IN" dirty="0">
                <a:latin typeface="Goudy Old Style" panose="02020502050305020303" pitchFamily="18" charset="0"/>
              </a:rPr>
              <a:t>Django</a:t>
            </a:r>
          </a:p>
          <a:p>
            <a:pPr>
              <a:buFont typeface="Wingdings" panose="05000000000000000000" pitchFamily="2" charset="2"/>
              <a:buChar char="q"/>
            </a:pPr>
            <a:r>
              <a:rPr lang="en-IN" dirty="0">
                <a:latin typeface="Goudy Old Style" panose="02020502050305020303" pitchFamily="18" charset="0"/>
              </a:rPr>
              <a:t>IDE</a:t>
            </a:r>
          </a:p>
          <a:p>
            <a:r>
              <a:rPr lang="en-IN" dirty="0">
                <a:latin typeface="Goudy Old Style" panose="02020502050305020303" pitchFamily="18" charset="0"/>
              </a:rPr>
              <a:t>Google Collab</a:t>
            </a:r>
          </a:p>
          <a:p>
            <a:r>
              <a:rPr lang="en-IN" dirty="0" err="1">
                <a:latin typeface="Goudy Old Style" panose="02020502050305020303" pitchFamily="18" charset="0"/>
              </a:rPr>
              <a:t>Jupyter</a:t>
            </a:r>
            <a:r>
              <a:rPr lang="en-IN" dirty="0">
                <a:latin typeface="Goudy Old Style" panose="02020502050305020303" pitchFamily="18" charset="0"/>
              </a:rPr>
              <a:t> Notebook</a:t>
            </a:r>
          </a:p>
          <a:p>
            <a:r>
              <a:rPr lang="en-IN" dirty="0">
                <a:latin typeface="Goudy Old Style" panose="02020502050305020303" pitchFamily="18" charset="0"/>
              </a:rPr>
              <a:t>Visual Studio Code</a:t>
            </a:r>
          </a:p>
          <a:p>
            <a:pPr>
              <a:buFont typeface="Wingdings" panose="05000000000000000000" pitchFamily="2" charset="2"/>
              <a:buChar char="q"/>
            </a:pPr>
            <a:r>
              <a:rPr lang="en-IN" dirty="0">
                <a:latin typeface="Goudy Old Style" panose="02020502050305020303" pitchFamily="18" charset="0"/>
              </a:rPr>
              <a:t>Cloud Services</a:t>
            </a:r>
          </a:p>
          <a:p>
            <a:r>
              <a:rPr lang="en-IN" dirty="0">
                <a:latin typeface="Goudy Old Style" panose="02020502050305020303" pitchFamily="18" charset="0"/>
              </a:rPr>
              <a:t>Google Cloud Platform</a:t>
            </a:r>
          </a:p>
          <a:p>
            <a:pPr>
              <a:buFont typeface="Wingdings" panose="05000000000000000000" pitchFamily="2" charset="2"/>
              <a:buChar char="q"/>
            </a:pPr>
            <a:r>
              <a:rPr lang="en-IN" dirty="0">
                <a:latin typeface="Goudy Old Style" panose="02020502050305020303" pitchFamily="18" charset="0"/>
              </a:rPr>
              <a:t>Version Control</a:t>
            </a:r>
          </a:p>
          <a:p>
            <a:r>
              <a:rPr lang="en-IN" dirty="0">
                <a:latin typeface="Goudy Old Style" panose="02020502050305020303" pitchFamily="18" charset="0"/>
              </a:rPr>
              <a:t>Git</a:t>
            </a:r>
          </a:p>
        </p:txBody>
      </p:sp>
    </p:spTree>
    <p:extLst>
      <p:ext uri="{BB962C8B-B14F-4D97-AF65-F5344CB8AC3E}">
        <p14:creationId xmlns:p14="http://schemas.microsoft.com/office/powerpoint/2010/main" val="363894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C7B5-D733-660E-7F46-3AC9B35F6556}"/>
              </a:ext>
            </a:extLst>
          </p:cNvPr>
          <p:cNvSpPr>
            <a:spLocks noGrp="1"/>
          </p:cNvSpPr>
          <p:nvPr>
            <p:ph type="title"/>
          </p:nvPr>
        </p:nvSpPr>
        <p:spPr>
          <a:xfrm>
            <a:off x="839788" y="274320"/>
            <a:ext cx="3932237" cy="868680"/>
          </a:xfrm>
        </p:spPr>
        <p:txBody>
          <a:bodyPr/>
          <a:lstStyle/>
          <a:p>
            <a:r>
              <a:rPr lang="en-IN" b="1" dirty="0">
                <a:latin typeface="Goudy Old Style" panose="02020502050305020303" pitchFamily="18" charset="0"/>
              </a:rPr>
              <a:t>INTRODUCTION</a:t>
            </a:r>
          </a:p>
        </p:txBody>
      </p:sp>
      <p:pic>
        <p:nvPicPr>
          <p:cNvPr id="5" name="Content Placeholder 4">
            <a:extLst>
              <a:ext uri="{FF2B5EF4-FFF2-40B4-BE49-F238E27FC236}">
                <a16:creationId xmlns:a16="http://schemas.microsoft.com/office/drawing/2014/main" id="{204C4132-854D-4BC2-E739-C9B57F52BDAC}"/>
              </a:ext>
            </a:extLst>
          </p:cNvPr>
          <p:cNvPicPr>
            <a:picLocks noGrp="1" noChangeAspect="1"/>
          </p:cNvPicPr>
          <p:nvPr>
            <p:ph idx="1"/>
          </p:nvPr>
        </p:nvPicPr>
        <p:blipFill>
          <a:blip r:embed="rId2"/>
          <a:stretch>
            <a:fillRect/>
          </a:stretch>
        </p:blipFill>
        <p:spPr>
          <a:xfrm>
            <a:off x="5315520" y="1569720"/>
            <a:ext cx="5907536" cy="4008120"/>
          </a:xfrm>
          <a:prstGeom prst="rect">
            <a:avLst/>
          </a:prstGeom>
        </p:spPr>
      </p:pic>
      <p:sp>
        <p:nvSpPr>
          <p:cNvPr id="4" name="Text Placeholder 3">
            <a:extLst>
              <a:ext uri="{FF2B5EF4-FFF2-40B4-BE49-F238E27FC236}">
                <a16:creationId xmlns:a16="http://schemas.microsoft.com/office/drawing/2014/main" id="{CFAAC57E-0986-8B80-F7B9-1203CC525C32}"/>
              </a:ext>
            </a:extLst>
          </p:cNvPr>
          <p:cNvSpPr>
            <a:spLocks noGrp="1"/>
          </p:cNvSpPr>
          <p:nvPr>
            <p:ph type="body" sz="half" idx="2"/>
          </p:nvPr>
        </p:nvSpPr>
        <p:spPr>
          <a:xfrm>
            <a:off x="839788" y="1325880"/>
            <a:ext cx="3932237" cy="4543108"/>
          </a:xfrm>
        </p:spPr>
        <p:txBody>
          <a:bodyPr/>
          <a:lstStyle/>
          <a:p>
            <a:pPr marL="342900" indent="-342900">
              <a:buFont typeface="Arial" panose="020B0604020202020204" pitchFamily="34" charset="0"/>
              <a:buChar char="•"/>
            </a:pPr>
            <a:r>
              <a:rPr lang="en-US" sz="2400" dirty="0">
                <a:latin typeface="Goudy Old Style" panose="02020502050305020303" pitchFamily="18" charset="0"/>
              </a:rPr>
              <a:t>Deep fake is a technique for human image synthesis based on artificial intelligence.</a:t>
            </a:r>
          </a:p>
          <a:p>
            <a:pPr marL="342900" indent="-342900">
              <a:buFont typeface="Arial" panose="020B0604020202020204" pitchFamily="34" charset="0"/>
              <a:buChar char="•"/>
            </a:pPr>
            <a:r>
              <a:rPr lang="en-US" sz="2400" dirty="0">
                <a:latin typeface="Goudy Old Style" panose="02020502050305020303" pitchFamily="18" charset="0"/>
              </a:rPr>
              <a:t>Deep fakes are created by combing and superimposing existing images and videos onto source images or videos using a deep learning technique known as generative adversarial network.</a:t>
            </a:r>
          </a:p>
          <a:p>
            <a:endParaRPr lang="en-IN" dirty="0"/>
          </a:p>
        </p:txBody>
      </p:sp>
    </p:spTree>
    <p:extLst>
      <p:ext uri="{BB962C8B-B14F-4D97-AF65-F5344CB8AC3E}">
        <p14:creationId xmlns:p14="http://schemas.microsoft.com/office/powerpoint/2010/main" val="2375386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BD372-FE1A-6044-0B39-1A914064A0CC}"/>
              </a:ext>
            </a:extLst>
          </p:cNvPr>
          <p:cNvSpPr>
            <a:spLocks noGrp="1"/>
          </p:cNvSpPr>
          <p:nvPr>
            <p:ph type="title"/>
          </p:nvPr>
        </p:nvSpPr>
        <p:spPr>
          <a:xfrm>
            <a:off x="838200" y="365125"/>
            <a:ext cx="10515600" cy="922339"/>
          </a:xfrm>
        </p:spPr>
        <p:txBody>
          <a:bodyPr/>
          <a:lstStyle/>
          <a:p>
            <a:r>
              <a:rPr lang="en-US" b="1" dirty="0">
                <a:latin typeface="Goudy Old Style" panose="02020502050305020303" pitchFamily="18" charset="0"/>
              </a:rPr>
              <a:t>How Deep Fakes Are Created ?</a:t>
            </a:r>
            <a:endParaRPr lang="en-IN" dirty="0"/>
          </a:p>
        </p:txBody>
      </p:sp>
      <p:sp>
        <p:nvSpPr>
          <p:cNvPr id="3" name="Content Placeholder 2">
            <a:extLst>
              <a:ext uri="{FF2B5EF4-FFF2-40B4-BE49-F238E27FC236}">
                <a16:creationId xmlns:a16="http://schemas.microsoft.com/office/drawing/2014/main" id="{320EEF8B-EBFB-5921-20F6-CBA6ED40DAAA}"/>
              </a:ext>
            </a:extLst>
          </p:cNvPr>
          <p:cNvSpPr>
            <a:spLocks noGrp="1"/>
          </p:cNvSpPr>
          <p:nvPr>
            <p:ph idx="1"/>
          </p:nvPr>
        </p:nvSpPr>
        <p:spPr>
          <a:xfrm>
            <a:off x="838200" y="1646238"/>
            <a:ext cx="3855720" cy="4351338"/>
          </a:xfrm>
        </p:spPr>
        <p:txBody>
          <a:bodyPr/>
          <a:lstStyle/>
          <a:p>
            <a:pPr marL="0" indent="0">
              <a:buNone/>
            </a:pPr>
            <a:r>
              <a:rPr lang="en-IN" b="1" dirty="0">
                <a:latin typeface="Goudy Old Style" panose="02020502050305020303" pitchFamily="18" charset="0"/>
              </a:rPr>
              <a:t>Tools for deep fake creation</a:t>
            </a:r>
          </a:p>
          <a:p>
            <a:r>
              <a:rPr lang="en-IN" dirty="0" err="1">
                <a:latin typeface="Goudy Old Style" panose="02020502050305020303" pitchFamily="18" charset="0"/>
              </a:rPr>
              <a:t>Faceswap</a:t>
            </a:r>
            <a:r>
              <a:rPr lang="en-IN" dirty="0">
                <a:latin typeface="Goudy Old Style" panose="02020502050305020303" pitchFamily="18" charset="0"/>
              </a:rPr>
              <a:t> </a:t>
            </a:r>
          </a:p>
          <a:p>
            <a:r>
              <a:rPr lang="en-IN" dirty="0" err="1">
                <a:latin typeface="Goudy Old Style" panose="02020502050305020303" pitchFamily="18" charset="0"/>
              </a:rPr>
              <a:t>Faceit</a:t>
            </a:r>
            <a:endParaRPr lang="en-IN" dirty="0">
              <a:latin typeface="Goudy Old Style" panose="02020502050305020303" pitchFamily="18" charset="0"/>
            </a:endParaRPr>
          </a:p>
          <a:p>
            <a:r>
              <a:rPr lang="en-IN" dirty="0" err="1">
                <a:latin typeface="Goudy Old Style" panose="02020502050305020303" pitchFamily="18" charset="0"/>
              </a:rPr>
              <a:t>DeepFaceLab</a:t>
            </a:r>
            <a:endParaRPr lang="en-IN" dirty="0">
              <a:latin typeface="Goudy Old Style" panose="02020502050305020303" pitchFamily="18" charset="0"/>
            </a:endParaRPr>
          </a:p>
          <a:p>
            <a:r>
              <a:rPr lang="en-IN" dirty="0" err="1">
                <a:latin typeface="Goudy Old Style" panose="02020502050305020303" pitchFamily="18" charset="0"/>
              </a:rPr>
              <a:t>DeepfakeCapsuleGAN</a:t>
            </a:r>
            <a:r>
              <a:rPr lang="en-IN" dirty="0">
                <a:latin typeface="Goudy Old Style" panose="02020502050305020303" pitchFamily="18" charset="0"/>
              </a:rPr>
              <a:t> </a:t>
            </a:r>
          </a:p>
          <a:p>
            <a:r>
              <a:rPr lang="en-IN" dirty="0">
                <a:latin typeface="Goudy Old Style" panose="02020502050305020303" pitchFamily="18" charset="0"/>
              </a:rPr>
              <a:t>Large resolution </a:t>
            </a:r>
            <a:r>
              <a:rPr lang="en-IN" dirty="0" err="1">
                <a:latin typeface="Goudy Old Style" panose="02020502050305020303" pitchFamily="18" charset="0"/>
              </a:rPr>
              <a:t>facemasked</a:t>
            </a:r>
            <a:r>
              <a:rPr lang="en-IN" dirty="0">
                <a:latin typeface="Goudy Old Style" panose="02020502050305020303" pitchFamily="18" charset="0"/>
              </a:rPr>
              <a:t> </a:t>
            </a:r>
          </a:p>
          <a:p>
            <a:endParaRPr lang="en-IN" dirty="0"/>
          </a:p>
        </p:txBody>
      </p:sp>
      <p:sp>
        <p:nvSpPr>
          <p:cNvPr id="4" name="Footer Placeholder 3">
            <a:extLst>
              <a:ext uri="{FF2B5EF4-FFF2-40B4-BE49-F238E27FC236}">
                <a16:creationId xmlns:a16="http://schemas.microsoft.com/office/drawing/2014/main" id="{94EED784-3E69-2726-156B-FA95C5CF9F9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4821057B-CEFF-68CF-B8C3-93C27A775B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a:extLst>
              <a:ext uri="{FF2B5EF4-FFF2-40B4-BE49-F238E27FC236}">
                <a16:creationId xmlns:a16="http://schemas.microsoft.com/office/drawing/2014/main" id="{CE774FDD-3639-A194-5DFE-726C793043F7}"/>
              </a:ext>
            </a:extLst>
          </p:cNvPr>
          <p:cNvPicPr>
            <a:picLocks noChangeAspect="1"/>
          </p:cNvPicPr>
          <p:nvPr/>
        </p:nvPicPr>
        <p:blipFill>
          <a:blip r:embed="rId2"/>
          <a:stretch>
            <a:fillRect/>
          </a:stretch>
        </p:blipFill>
        <p:spPr>
          <a:xfrm>
            <a:off x="5547360" y="1646238"/>
            <a:ext cx="6178962" cy="4121048"/>
          </a:xfrm>
          <a:prstGeom prst="rect">
            <a:avLst/>
          </a:prstGeom>
        </p:spPr>
      </p:pic>
    </p:spTree>
    <p:extLst>
      <p:ext uri="{BB962C8B-B14F-4D97-AF65-F5344CB8AC3E}">
        <p14:creationId xmlns:p14="http://schemas.microsoft.com/office/powerpoint/2010/main" val="394946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7116E-CDE8-6A3F-F4D8-77F874235A3E}"/>
              </a:ext>
            </a:extLst>
          </p:cNvPr>
          <p:cNvSpPr>
            <a:spLocks noGrp="1"/>
          </p:cNvSpPr>
          <p:nvPr>
            <p:ph type="title"/>
          </p:nvPr>
        </p:nvSpPr>
        <p:spPr/>
        <p:txBody>
          <a:bodyPr/>
          <a:lstStyle/>
          <a:p>
            <a:r>
              <a:rPr lang="en-IN" b="1" dirty="0">
                <a:latin typeface="Goudy Old Style" panose="02020502050305020303" pitchFamily="18" charset="0"/>
              </a:rPr>
              <a:t>Why Deep Fake Detection ?</a:t>
            </a:r>
          </a:p>
        </p:txBody>
      </p:sp>
      <p:sp>
        <p:nvSpPr>
          <p:cNvPr id="3" name="Content Placeholder 2">
            <a:extLst>
              <a:ext uri="{FF2B5EF4-FFF2-40B4-BE49-F238E27FC236}">
                <a16:creationId xmlns:a16="http://schemas.microsoft.com/office/drawing/2014/main" id="{AA97EFBC-741F-EAAF-49B1-BD6E0A246FF8}"/>
              </a:ext>
            </a:extLst>
          </p:cNvPr>
          <p:cNvSpPr>
            <a:spLocks noGrp="1"/>
          </p:cNvSpPr>
          <p:nvPr>
            <p:ph idx="1"/>
          </p:nvPr>
        </p:nvSpPr>
        <p:spPr>
          <a:xfrm>
            <a:off x="838200" y="1825625"/>
            <a:ext cx="4011592" cy="3718648"/>
          </a:xfrm>
        </p:spPr>
        <p:txBody>
          <a:bodyPr/>
          <a:lstStyle/>
          <a:p>
            <a:r>
              <a:rPr lang="en-IN" dirty="0">
                <a:latin typeface="Goudy Old Style" panose="02020502050305020303" pitchFamily="18" charset="0"/>
              </a:rPr>
              <a:t>Fake News</a:t>
            </a:r>
          </a:p>
          <a:p>
            <a:r>
              <a:rPr lang="en-IN" dirty="0">
                <a:latin typeface="Goudy Old Style" panose="02020502050305020303" pitchFamily="18" charset="0"/>
              </a:rPr>
              <a:t>Malicious hoaxes</a:t>
            </a:r>
          </a:p>
          <a:p>
            <a:r>
              <a:rPr lang="en-IN" dirty="0">
                <a:latin typeface="Goudy Old Style" panose="02020502050305020303" pitchFamily="18" charset="0"/>
              </a:rPr>
              <a:t>Financial fraud</a:t>
            </a:r>
          </a:p>
          <a:p>
            <a:r>
              <a:rPr lang="en-IN" dirty="0">
                <a:latin typeface="Goudy Old Style" panose="02020502050305020303" pitchFamily="18" charset="0"/>
              </a:rPr>
              <a:t>Celebrity unusual video</a:t>
            </a:r>
          </a:p>
        </p:txBody>
      </p:sp>
      <p:sp>
        <p:nvSpPr>
          <p:cNvPr id="4" name="Footer Placeholder 3">
            <a:extLst>
              <a:ext uri="{FF2B5EF4-FFF2-40B4-BE49-F238E27FC236}">
                <a16:creationId xmlns:a16="http://schemas.microsoft.com/office/drawing/2014/main" id="{45B338E3-6563-0E23-EC63-DE88A789625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75B78B0F-55D5-BE60-C331-EE30FB35A9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a:extLst>
              <a:ext uri="{FF2B5EF4-FFF2-40B4-BE49-F238E27FC236}">
                <a16:creationId xmlns:a16="http://schemas.microsoft.com/office/drawing/2014/main" id="{005E0489-F8F2-9F0D-0079-3479C180C893}"/>
              </a:ext>
            </a:extLst>
          </p:cNvPr>
          <p:cNvPicPr>
            <a:picLocks noChangeAspect="1"/>
          </p:cNvPicPr>
          <p:nvPr/>
        </p:nvPicPr>
        <p:blipFill>
          <a:blip r:embed="rId2"/>
          <a:stretch>
            <a:fillRect/>
          </a:stretch>
        </p:blipFill>
        <p:spPr>
          <a:xfrm>
            <a:off x="4668877" y="1690688"/>
            <a:ext cx="7229475" cy="4019550"/>
          </a:xfrm>
          <a:prstGeom prst="rect">
            <a:avLst/>
          </a:prstGeom>
        </p:spPr>
      </p:pic>
    </p:spTree>
    <p:extLst>
      <p:ext uri="{BB962C8B-B14F-4D97-AF65-F5344CB8AC3E}">
        <p14:creationId xmlns:p14="http://schemas.microsoft.com/office/powerpoint/2010/main" val="4101537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96000"/>
            <a:lum/>
          </a:blip>
          <a:srcRect/>
          <a:stretch>
            <a:fillRect t="-4000" b="-4000"/>
          </a:stretch>
        </a:blipFill>
        <a:effectLst/>
      </p:bgPr>
    </p:bg>
    <p:spTree>
      <p:nvGrpSpPr>
        <p:cNvPr id="1" name=""/>
        <p:cNvGrpSpPr/>
        <p:nvPr/>
      </p:nvGrpSpPr>
      <p:grpSpPr>
        <a:xfrm>
          <a:off x="0" y="0"/>
          <a:ext cx="0" cy="0"/>
          <a:chOff x="0" y="0"/>
          <a:chExt cx="0" cy="0"/>
        </a:xfrm>
      </p:grpSpPr>
      <p:sp>
        <p:nvSpPr>
          <p:cNvPr id="26626" name="Title 1"/>
          <p:cNvSpPr>
            <a:spLocks noGrp="1"/>
          </p:cNvSpPr>
          <p:nvPr>
            <p:ph type="title"/>
          </p:nvPr>
        </p:nvSpPr>
        <p:spPr>
          <a:xfrm>
            <a:off x="838200" y="365125"/>
            <a:ext cx="4868119" cy="1128009"/>
          </a:xfrm>
          <a:ln/>
        </p:spPr>
        <p:txBody>
          <a:bodyPr vert="horz" wrap="square" lIns="91440" tIns="45720" rIns="91440" bIns="45720" anchor="ctr" anchorCtr="0"/>
          <a:lstStyle/>
          <a:p>
            <a:pPr algn="ctr"/>
            <a:r>
              <a:rPr lang="en-US" altLang="en-US" b="1" dirty="0">
                <a:solidFill>
                  <a:schemeClr val="bg1"/>
                </a:solidFill>
                <a:latin typeface="Goudy Old Style" panose="02020502050305020303" pitchFamily="18" charset="0"/>
              </a:rPr>
              <a:t>AIM/OBJECTIVE</a:t>
            </a:r>
            <a:endParaRPr lang="en-IN" altLang="en-US" b="1" dirty="0">
              <a:solidFill>
                <a:schemeClr val="bg1"/>
              </a:solidFill>
              <a:latin typeface="Goudy Old Style" panose="02020502050305020303" pitchFamily="18" charset="0"/>
            </a:endParaRPr>
          </a:p>
        </p:txBody>
      </p:sp>
      <p:sp>
        <p:nvSpPr>
          <p:cNvPr id="4" name="Footer Placeholder 3"/>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rPr>
              <a:t>6</a:t>
            </a:r>
          </a:p>
        </p:txBody>
      </p:sp>
      <p:sp>
        <p:nvSpPr>
          <p:cNvPr id="26630" name="Content Placeholder 2"/>
          <p:cNvSpPr>
            <a:spLocks noGrp="1"/>
          </p:cNvSpPr>
          <p:nvPr>
            <p:ph idx="1"/>
          </p:nvPr>
        </p:nvSpPr>
        <p:spPr>
          <a:xfrm>
            <a:off x="574675" y="1576388"/>
            <a:ext cx="4425588" cy="4351337"/>
          </a:xfrm>
          <a:ln/>
        </p:spPr>
        <p:txBody>
          <a:bodyPr vert="horz" wrap="square" lIns="91440" tIns="45720" rIns="91440" bIns="45720" anchor="t" anchorCtr="0"/>
          <a:lstStyle/>
          <a:p>
            <a:pPr eaLnBrk="1" hangingPunct="1"/>
            <a:endParaRPr lang="en-US" altLang="en-US" dirty="0"/>
          </a:p>
          <a:p>
            <a:pPr marL="457200" indent="-457200" algn="just" eaLnBrk="1" hangingPunct="1">
              <a:buAutoNum type="arabicPeriod"/>
            </a:pPr>
            <a:r>
              <a:rPr lang="en-US" altLang="en-US" dirty="0">
                <a:solidFill>
                  <a:schemeClr val="bg1"/>
                </a:solidFill>
                <a:latin typeface="Goudy Old Style" panose="02020502050305020303" pitchFamily="18" charset="0"/>
              </a:rPr>
              <a:t>Implementation of user friendly and scalable UI</a:t>
            </a:r>
          </a:p>
          <a:p>
            <a:pPr marL="457200" indent="-457200" algn="just" eaLnBrk="1" hangingPunct="1">
              <a:buAutoNum type="arabicPeriod"/>
            </a:pPr>
            <a:r>
              <a:rPr lang="en-US" altLang="en-US" dirty="0">
                <a:solidFill>
                  <a:schemeClr val="bg1"/>
                </a:solidFill>
                <a:latin typeface="Goudy Old Style" panose="02020502050305020303" pitchFamily="18" charset="0"/>
              </a:rPr>
              <a:t>Fine tuning with latest and diverse datasets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838200" y="274320"/>
            <a:ext cx="10515600" cy="768668"/>
          </a:xfrm>
          <a:ln/>
        </p:spPr>
        <p:txBody>
          <a:bodyPr vert="horz" wrap="square" lIns="91440" tIns="45720" rIns="91440" bIns="45720" anchor="ctr" anchorCtr="0"/>
          <a:lstStyle/>
          <a:p>
            <a:pPr algn="ctr"/>
            <a:r>
              <a:rPr lang="en-US" altLang="en-US" sz="4000" b="1" dirty="0">
                <a:latin typeface="Goudy Old Style" panose="02020502050305020303" pitchFamily="18" charset="0"/>
                <a:cs typeface="Arial" panose="020B0604020202020204" pitchFamily="34" charset="0"/>
              </a:rPr>
              <a:t>Proposed work</a:t>
            </a:r>
            <a:r>
              <a:rPr lang="en-IN" altLang="en-US" sz="4000" b="1" dirty="0">
                <a:latin typeface="Goudy Old Style" panose="02020502050305020303" pitchFamily="18" charset="0"/>
                <a:cs typeface="Arial" panose="020B0604020202020204" pitchFamily="34" charset="0"/>
              </a:rPr>
              <a:t> flow</a:t>
            </a:r>
            <a:br>
              <a:rPr lang="en-US" altLang="en-US" sz="3200" b="1" dirty="0">
                <a:latin typeface="Goudy Old Style" panose="02020502050305020303" pitchFamily="18" charset="0"/>
                <a:cs typeface="Arial" panose="020B0604020202020204" pitchFamily="34" charset="0"/>
              </a:rPr>
            </a:br>
            <a:endParaRPr lang="en-US" altLang="en-US" sz="2400" b="1" dirty="0">
              <a:latin typeface="Goudy Old Style" panose="02020502050305020303" pitchFamily="18" charset="0"/>
              <a:ea typeface="Arial" panose="020B0604020202020204" pitchFamily="34" charset="0"/>
            </a:endParaRPr>
          </a:p>
        </p:txBody>
      </p:sp>
      <p:sp>
        <p:nvSpPr>
          <p:cNvPr id="33795" name="Content Placeholder 2"/>
          <p:cNvSpPr>
            <a:spLocks noGrp="1"/>
          </p:cNvSpPr>
          <p:nvPr>
            <p:ph idx="1"/>
          </p:nvPr>
        </p:nvSpPr>
        <p:spPr>
          <a:xfrm>
            <a:off x="838200" y="1042988"/>
            <a:ext cx="10515600" cy="5210175"/>
          </a:xfrm>
          <a:ln/>
        </p:spPr>
        <p:txBody>
          <a:bodyPr vert="horz" wrap="square" lIns="91440" tIns="45720" rIns="91440" bIns="45720" anchor="t" anchorCtr="0"/>
          <a:lstStyle/>
          <a:p>
            <a:pPr marL="0" indent="0">
              <a:buNone/>
            </a:pPr>
            <a:r>
              <a:rPr lang="en-US" altLang="en-US" dirty="0">
                <a:latin typeface="Goudy Old Style" panose="02020502050305020303" pitchFamily="18" charset="0"/>
                <a:cs typeface="Calibri" panose="020F0502020204030204" pitchFamily="34" charset="0"/>
              </a:rPr>
              <a:t>Major Tasks in the Project stages are</a:t>
            </a:r>
          </a:p>
          <a:p>
            <a:pPr marL="0" indent="0">
              <a:buNone/>
            </a:pPr>
            <a:endParaRPr lang="en-US" altLang="en-US" dirty="0">
              <a:latin typeface="Goudy Old Style" panose="02020502050305020303" pitchFamily="18" charset="0"/>
              <a:cs typeface="Calibri" panose="020F0502020204030204" pitchFamily="34" charset="0"/>
            </a:endParaRPr>
          </a:p>
          <a:p>
            <a:pPr marL="0" indent="0">
              <a:buNone/>
            </a:pPr>
            <a:r>
              <a:rPr lang="en-US" altLang="en-US" dirty="0">
                <a:latin typeface="Goudy Old Style" panose="02020502050305020303" pitchFamily="18" charset="0"/>
                <a:cs typeface="Calibri" panose="020F0502020204030204" pitchFamily="34" charset="0"/>
              </a:rPr>
              <a:t>• Task 1: Data-set gathering and analysis</a:t>
            </a:r>
          </a:p>
          <a:p>
            <a:pPr marL="0" indent="0">
              <a:buNone/>
            </a:pPr>
            <a:r>
              <a:rPr lang="en-US" altLang="en-US" dirty="0">
                <a:latin typeface="Goudy Old Style" panose="02020502050305020303" pitchFamily="18" charset="0"/>
                <a:cs typeface="Calibri" panose="020F0502020204030204" pitchFamily="34" charset="0"/>
              </a:rPr>
              <a:t>• Task 2 : Module 1 implementation</a:t>
            </a:r>
          </a:p>
          <a:p>
            <a:pPr marL="0" indent="0">
              <a:buNone/>
            </a:pPr>
            <a:r>
              <a:rPr lang="en-US" altLang="en-US" dirty="0">
                <a:latin typeface="Goudy Old Style" panose="02020502050305020303" pitchFamily="18" charset="0"/>
                <a:cs typeface="Calibri" panose="020F0502020204030204" pitchFamily="34" charset="0"/>
              </a:rPr>
              <a:t>• Task 3: Pre-processing</a:t>
            </a:r>
          </a:p>
          <a:p>
            <a:pPr marL="0" indent="0">
              <a:buNone/>
            </a:pPr>
            <a:r>
              <a:rPr lang="en-US" altLang="en-US" dirty="0">
                <a:latin typeface="Goudy Old Style" panose="02020502050305020303" pitchFamily="18" charset="0"/>
                <a:cs typeface="Calibri" panose="020F0502020204030204" pitchFamily="34" charset="0"/>
              </a:rPr>
              <a:t>• Task 4: Module 2 implementation</a:t>
            </a:r>
          </a:p>
          <a:p>
            <a:pPr marL="0" indent="0">
              <a:buNone/>
            </a:pPr>
            <a:r>
              <a:rPr lang="en-US" altLang="en-US" dirty="0">
                <a:latin typeface="Goudy Old Style" panose="02020502050305020303" pitchFamily="18" charset="0"/>
                <a:cs typeface="Calibri" panose="020F0502020204030204" pitchFamily="34" charset="0"/>
              </a:rPr>
              <a:t>• Task 5 : Hyper parameter tuning</a:t>
            </a:r>
          </a:p>
          <a:p>
            <a:pPr marL="0" indent="0">
              <a:buNone/>
            </a:pPr>
            <a:r>
              <a:rPr lang="en-US" altLang="en-US" dirty="0">
                <a:latin typeface="Goudy Old Style" panose="02020502050305020303" pitchFamily="18" charset="0"/>
                <a:cs typeface="Calibri" panose="020F0502020204030204" pitchFamily="34" charset="0"/>
              </a:rPr>
              <a:t>• Task 6 : Training the final model</a:t>
            </a:r>
          </a:p>
          <a:p>
            <a:pPr marL="0" indent="0">
              <a:buNone/>
            </a:pPr>
            <a:r>
              <a:rPr lang="en-US" altLang="en-US" dirty="0">
                <a:latin typeface="Goudy Old Style" panose="02020502050305020303" pitchFamily="18" charset="0"/>
                <a:cs typeface="Calibri" panose="020F0502020204030204" pitchFamily="34" charset="0"/>
              </a:rPr>
              <a:t>• Task 7 : Front end Development</a:t>
            </a:r>
          </a:p>
          <a:p>
            <a:pPr marL="0" indent="0">
              <a:buNone/>
            </a:pPr>
            <a:r>
              <a:rPr lang="en-US" altLang="en-US" dirty="0">
                <a:latin typeface="Goudy Old Style" panose="02020502050305020303" pitchFamily="18" charset="0"/>
                <a:cs typeface="Calibri" panose="020F0502020204030204" pitchFamily="34" charset="0"/>
              </a:rPr>
              <a:t>• Task 8 : Testing</a:t>
            </a:r>
          </a:p>
        </p:txBody>
      </p:sp>
      <p:sp>
        <p:nvSpPr>
          <p:cNvPr id="4" name="Footer Placeholder 3"/>
          <p:cNvSpPr txBox="1">
            <a:spLocks noGrp="1"/>
          </p:cNvSpPr>
          <p:nvPr>
            <p:ph type="ftr" sz="quarter" idx="11"/>
          </p:nvPr>
        </p:nvSpPr>
        <p:spPr>
          <a:noFill/>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dirty="0" err="1">
                <a:ln>
                  <a:noFill/>
                </a:ln>
                <a:solidFill>
                  <a:schemeClr val="tx1">
                    <a:tint val="75000"/>
                  </a:schemeClr>
                </a:solidFill>
                <a:effectLst/>
                <a:uLnTx/>
                <a:uFillTx/>
                <a:latin typeface="+mn-lt"/>
                <a:ea typeface="+mn-ea"/>
                <a:cs typeface="+mn-cs"/>
              </a:rPr>
              <a:t>Nutan</a:t>
            </a:r>
            <a:r>
              <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rPr>
              <a:t>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786A-EC54-9A1F-406A-73D92EAA7280}"/>
              </a:ext>
            </a:extLst>
          </p:cNvPr>
          <p:cNvSpPr>
            <a:spLocks noGrp="1"/>
          </p:cNvSpPr>
          <p:nvPr>
            <p:ph type="title"/>
          </p:nvPr>
        </p:nvSpPr>
        <p:spPr/>
        <p:txBody>
          <a:bodyPr/>
          <a:lstStyle/>
          <a:p>
            <a:r>
              <a:rPr lang="en-IN" b="1" dirty="0">
                <a:latin typeface="Goudy Old Style" panose="02020502050305020303" pitchFamily="18" charset="0"/>
              </a:rPr>
              <a:t>Dataset Exploration</a:t>
            </a:r>
          </a:p>
        </p:txBody>
      </p:sp>
      <p:pic>
        <p:nvPicPr>
          <p:cNvPr id="6" name="Content Placeholder 5">
            <a:extLst>
              <a:ext uri="{FF2B5EF4-FFF2-40B4-BE49-F238E27FC236}">
                <a16:creationId xmlns:a16="http://schemas.microsoft.com/office/drawing/2014/main" id="{0FA93CF4-A864-9F64-056A-2A9083899512}"/>
              </a:ext>
            </a:extLst>
          </p:cNvPr>
          <p:cNvPicPr>
            <a:picLocks noGrp="1" noChangeAspect="1"/>
          </p:cNvPicPr>
          <p:nvPr>
            <p:ph idx="1"/>
          </p:nvPr>
        </p:nvPicPr>
        <p:blipFill>
          <a:blip r:embed="rId2"/>
          <a:stretch>
            <a:fillRect/>
          </a:stretch>
        </p:blipFill>
        <p:spPr>
          <a:xfrm>
            <a:off x="2451548" y="1825625"/>
            <a:ext cx="7288903" cy="4351338"/>
          </a:xfrm>
          <a:prstGeom prst="rect">
            <a:avLst/>
          </a:prstGeom>
        </p:spPr>
      </p:pic>
      <p:sp>
        <p:nvSpPr>
          <p:cNvPr id="4" name="Footer Placeholder 3">
            <a:extLst>
              <a:ext uri="{FF2B5EF4-FFF2-40B4-BE49-F238E27FC236}">
                <a16:creationId xmlns:a16="http://schemas.microsoft.com/office/drawing/2014/main" id="{9A10458C-263D-8241-6F7A-48F2F861D62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200" b="0" i="0" u="none" strike="noStrike" kern="1200" cap="none" spc="0" normalizeH="0" baseline="0" noProof="0">
                <a:ln>
                  <a:noFill/>
                </a:ln>
                <a:solidFill>
                  <a:schemeClr val="tx1">
                    <a:tint val="75000"/>
                  </a:schemeClr>
                </a:solidFill>
                <a:effectLst/>
                <a:uLnTx/>
                <a:uFillTx/>
                <a:latin typeface="+mn-lt"/>
                <a:ea typeface="+mn-ea"/>
                <a:cs typeface="+mn-cs"/>
              </a:rPr>
              <a:t>Nutan College of Engineering and Research</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Slide Number Placeholder 4">
            <a:extLst>
              <a:ext uri="{FF2B5EF4-FFF2-40B4-BE49-F238E27FC236}">
                <a16:creationId xmlns:a16="http://schemas.microsoft.com/office/drawing/2014/main" id="{322C3115-CA09-A8CA-8842-851F134647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a:t>
            </a:r>
            <a:endParaRPr kumimoji="0" lang="en-IN"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val="37621706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2475</Words>
  <Application>Microsoft Office PowerPoint</Application>
  <PresentationFormat>Widescreen</PresentationFormat>
  <Paragraphs>345</Paragraphs>
  <Slides>24</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Algerian</vt:lpstr>
      <vt:lpstr>Arial</vt:lpstr>
      <vt:lpstr>Calibri</vt:lpstr>
      <vt:lpstr>Calibri Light</vt:lpstr>
      <vt:lpstr>Goudy Old Style</vt:lpstr>
      <vt:lpstr>Times New Roman</vt:lpstr>
      <vt:lpstr>Wingdings</vt:lpstr>
      <vt:lpstr>Wingdings 3</vt:lpstr>
      <vt:lpstr>Office Theme</vt:lpstr>
      <vt:lpstr>1_Office Theme</vt:lpstr>
      <vt:lpstr>          A MINI PROJECT  PRESENTATION  ON     DEEPFAKE DETECTION </vt:lpstr>
      <vt:lpstr>CONTENTS </vt:lpstr>
      <vt:lpstr>Tools and Technologies</vt:lpstr>
      <vt:lpstr>INTRODUCTION</vt:lpstr>
      <vt:lpstr>How Deep Fakes Are Created ?</vt:lpstr>
      <vt:lpstr>Why Deep Fake Detection ?</vt:lpstr>
      <vt:lpstr>AIM/OBJECTIVE</vt:lpstr>
      <vt:lpstr>Proposed work flow </vt:lpstr>
      <vt:lpstr>Dataset Exploration</vt:lpstr>
      <vt:lpstr>System architecture and overview</vt:lpstr>
      <vt:lpstr>Pre-processing</vt:lpstr>
      <vt:lpstr>Training Workflow</vt:lpstr>
      <vt:lpstr>APPLICATIONS</vt:lpstr>
      <vt:lpstr>CONCLUSION</vt:lpstr>
      <vt:lpstr>FUTURE SCOPE</vt:lpstr>
      <vt:lpstr>OUTPUT</vt:lpstr>
      <vt:lpstr>PowerPoint Presentation</vt:lpstr>
      <vt:lpstr>PowerPoint Presentation</vt:lpstr>
      <vt:lpstr>LITERATURE SURVEY</vt:lpstr>
      <vt:lpstr>PowerPoint Presentation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Dhammjyoti Dhawase</dc:creator>
  <cp:lastModifiedBy>Prerana Nimbalkar</cp:lastModifiedBy>
  <cp:revision>273</cp:revision>
  <dcterms:created xsi:type="dcterms:W3CDTF">2022-05-16T17:42:05Z</dcterms:created>
  <dcterms:modified xsi:type="dcterms:W3CDTF">2024-01-18T05:29:26Z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09FC40510307483AB2A3747B1FADC022_13</vt:lpwstr>
  </property>
  <property fmtid="{D5CDD505-2E9C-101B-9397-08002B2CF9AE}" pid="3" name="KSOProductBuildVer">
    <vt:lpwstr>1033-12.2.0.13412</vt:lpwstr>
  </property>
</Properties>
</file>